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81" r:id="rId6"/>
    <p:sldId id="258" r:id="rId7"/>
    <p:sldId id="283" r:id="rId8"/>
    <p:sldId id="282" r:id="rId9"/>
    <p:sldId id="285" r:id="rId10"/>
    <p:sldId id="286" r:id="rId11"/>
    <p:sldId id="284" r:id="rId12"/>
    <p:sldId id="301" r:id="rId13"/>
    <p:sldId id="302" r:id="rId14"/>
    <p:sldId id="303" r:id="rId15"/>
    <p:sldId id="293" r:id="rId16"/>
    <p:sldId id="287" r:id="rId17"/>
    <p:sldId id="261" r:id="rId18"/>
    <p:sldId id="288" r:id="rId19"/>
    <p:sldId id="294" r:id="rId20"/>
    <p:sldId id="289" r:id="rId21"/>
    <p:sldId id="290" r:id="rId22"/>
    <p:sldId id="292" r:id="rId23"/>
    <p:sldId id="291" r:id="rId24"/>
    <p:sldId id="300" r:id="rId25"/>
    <p:sldId id="295" r:id="rId26"/>
    <p:sldId id="299" r:id="rId27"/>
    <p:sldId id="296" r:id="rId28"/>
    <p:sldId id="297" r:id="rId29"/>
    <p:sldId id="298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59178-E86F-4C62-AE39-D7175A26133B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2190C-FC53-44F7-B2C8-519119BB6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57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2190C-FC53-44F7-B2C8-519119BB63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90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22A007-EB1A-4C13-9130-1EFFACD40C21}" type="slidenum">
              <a:rPr lang="fr-FR" altLang="fr-FR" smtClean="0">
                <a:solidFill>
                  <a:srgbClr val="000000"/>
                </a:solidFill>
                <a:latin typeface="Helvetica 35 Thin" pitchFamily="34" charset="0"/>
              </a:rPr>
              <a:pPr>
                <a:spcBef>
                  <a:spcPct val="0"/>
                </a:spcBef>
              </a:pPr>
              <a:t>12</a:t>
            </a:fld>
            <a:endParaRPr lang="fr-FR" altLang="fr-FR">
              <a:solidFill>
                <a:srgbClr val="000000"/>
              </a:solidFill>
              <a:latin typeface="Helvetica 35 Thin" pitchFamily="34" charset="0"/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4" name="Rectangle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algn="just" eaLnBrk="1" hangingPunct="1">
              <a:spcBef>
                <a:spcPts val="413"/>
              </a:spcBef>
            </a:pP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Sans que nous ne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rendions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compte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se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crée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à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côté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nous un « double numérique »,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constitué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toutes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les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informations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que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transmettons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volontairement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à des sites Internet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comme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Facebook,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mais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aussi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des traces que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laissons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-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involontairement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cette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fois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-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rien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qu’en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utilisant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sites.</a:t>
            </a:r>
          </a:p>
          <a:p>
            <a:pPr marL="39688" algn="just" eaLnBrk="1" hangingPunct="1">
              <a:spcBef>
                <a:spcPts val="413"/>
              </a:spcBef>
            </a:pP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Nous, les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adultes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avons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déjà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très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peu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conscience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l’étendue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données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qui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s’accumulent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sur nous à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chaque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fois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que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allons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sur Internet. La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très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grande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majorité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collégiens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et des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lycéens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ignore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totalement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pratiques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34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109065-98BB-410C-BE94-2867C7B012AF}" type="slidenum">
              <a:rPr lang="fr-FR" altLang="fr-FR" smtClean="0">
                <a:solidFill>
                  <a:srgbClr val="000000"/>
                </a:solidFill>
                <a:latin typeface="Helvetica 35 Thin" pitchFamily="34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>
              <a:solidFill>
                <a:srgbClr val="000000"/>
              </a:solidFill>
              <a:latin typeface="Helvetica 35 Thin" pitchFamily="34" charset="0"/>
            </a:endParaRPr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2" name="Rectangle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algn="just" eaLnBrk="1" hangingPunct="1">
              <a:spcBef>
                <a:spcPts val="413"/>
              </a:spcBef>
            </a:pP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Exemple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du « double numérique » d’un utilisateur,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créé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sans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qu’il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n’en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ait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conscience.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Lorsque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inscrivons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sur Facebook,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communiquons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nom, date et lieu de naissance,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adresse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ainsi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que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centres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d’intérêts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Puis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le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réseau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social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analyse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tout ce que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publions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(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statuts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commentaires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…) pour continuer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d’en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savoir plus sur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centres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d’intérêts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et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pouvoir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ainsi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adresser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publicités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«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ciblées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»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fonction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goûts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Grâce aux boutons «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J’aime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»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dont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sont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équipés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centaines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milliers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sites, Facebook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peut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également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savoir sur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quelles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pages Internet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rendons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Enfin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Facebook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peut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prendre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compte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le lieu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où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trouvons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nous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connectons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au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moyen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d’un smartphone.	</a:t>
            </a:r>
          </a:p>
          <a:p>
            <a:pPr marL="39688" algn="just" eaLnBrk="1" hangingPunct="1">
              <a:spcBef>
                <a:spcPts val="413"/>
              </a:spcBef>
            </a:pP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Votre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enfant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doit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donc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faire attention, non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seulement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à ce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qu’il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publie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mais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aussi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à ce que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amis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publient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sur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lui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Ce qui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est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jeu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ici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c’est la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maîtrise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sa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«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réputation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ligne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». Si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elle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est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mauvaise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elle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pourra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avoir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graves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conséquences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lorsqu’il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deviendra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adulte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employeur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potentiel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pourra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un jour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tomber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sur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une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photo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prise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lorsqu’il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était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jeune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par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exemple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par 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ami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au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cours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d’une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soirée «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arrosée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» et le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montrant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dans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une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situation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peu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avantageuse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Selon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une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étude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commandée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par Microsoft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décembre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2009, 14% des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responsables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ressources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humaines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interrogés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France et 70%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leurs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homologues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américains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ont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déclaré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avoir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déjà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rejeté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candidat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à cause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sa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« e-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réputation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54139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545F98-BC96-4372-8C87-D3F8CE6D974F}" type="slidenum">
              <a:rPr lang="fr-FR" altLang="fr-FR" smtClean="0">
                <a:solidFill>
                  <a:srgbClr val="000000"/>
                </a:solidFill>
                <a:latin typeface="Helvetica 35 Thin" pitchFamily="34" charset="0"/>
              </a:rPr>
              <a:pPr>
                <a:spcBef>
                  <a:spcPct val="0"/>
                </a:spcBef>
              </a:pPr>
              <a:t>14</a:t>
            </a:fld>
            <a:endParaRPr lang="fr-FR" altLang="fr-FR">
              <a:solidFill>
                <a:srgbClr val="000000"/>
              </a:solidFill>
              <a:latin typeface="Helvetica 35 Thin" pitchFamily="34" charset="0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Rectangle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algn="just" eaLnBrk="1" hangingPunct="1">
              <a:spcBef>
                <a:spcPts val="413"/>
              </a:spcBef>
            </a:pP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Voici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les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quatre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principales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catégories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risques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encourus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par les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jeunes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sur Facebook.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D’une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façon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générale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les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jeunes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ne font pas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assez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attention à ce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qu’ils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publient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et surtout à qui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peut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voir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informations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De plus,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certains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collégiens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sont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tentés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d’utiliser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le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réseau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social pour se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moquer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d’un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camarade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ou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encore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profiter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d’un moment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d’inattention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d’un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copain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qui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s’est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connecté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depuis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chez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eux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pour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utiliser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ou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pirater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son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compte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Facebook.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Tous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dangers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existaient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peu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ou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prou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avant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Facebook. Le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réseau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social ne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constitue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qu’un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vecteur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supplémentaire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pour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menaces.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Dans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certains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cas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il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peut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amplifier le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phénomène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Par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exemple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dans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les classes,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malheureusement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on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s’est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toujours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moqué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d’un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autre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élève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qui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était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différent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sur le plan physique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ou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le plan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intellectuel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Mais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avant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les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nouvelles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technologies et Facebook,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moqueries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cessaient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pratiquement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à la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porte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l’établissement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scolaire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La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victime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rentrait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chez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elle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où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elle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était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à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l'abri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Maintenant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avec les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nouvelles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technologies, non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seulement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on se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moque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l’élève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au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collège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mais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aussi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sur Internet :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l’enfant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rentre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chez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lui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et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peut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voir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qu’on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continue à le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harceler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sur le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réseau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social.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Cela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peut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devenir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insupportable et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entra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sym typeface="Lucida Grande"/>
              </a:rPr>
              <a:t>îner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 de graves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conséquences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  <a:sym typeface="Lucida Grand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92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300">
                <a:latin typeface="Helvetica 35 Thin" pitchFamily="34" charset="0"/>
              </a:rPr>
              <a:t>presentation title</a:t>
            </a:r>
          </a:p>
        </p:txBody>
      </p:sp>
      <p:sp>
        <p:nvSpPr>
          <p:cNvPr id="1105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9pPr>
          </a:lstStyle>
          <a:p>
            <a:fld id="{F6E3143D-A02D-4DE3-82A9-E71E83388519}" type="slidenum">
              <a:rPr lang="en-US" altLang="fr-FR" sz="1300">
                <a:latin typeface="Helvetica 35 Thin" pitchFamily="34" charset="0"/>
              </a:rPr>
              <a:pPr/>
              <a:t>22</a:t>
            </a:fld>
            <a:endParaRPr lang="en-US" altLang="fr-FR" sz="1300">
              <a:latin typeface="Helvetica 35 Thin" pitchFamily="34" charset="0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728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Espace réservé du numéro de diapositive 5"/>
          <p:cNvSpPr txBox="1">
            <a:spLocks/>
          </p:cNvSpPr>
          <p:nvPr userDrawn="1"/>
        </p:nvSpPr>
        <p:spPr>
          <a:xfrm>
            <a:off x="416626" y="6359401"/>
            <a:ext cx="59937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6C6B4B-4063-4458-82D0-DBE4DB046E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61D359-EB92-4D05-B830-3AF104C0F858}" type="datetime1">
              <a:rPr lang="fr-FR" smtClean="0"/>
              <a:pPr/>
              <a:t>07/12/2016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Les réseaux sociaux – Orange Solidarité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C6B4B-4063-4458-82D0-DBE4DB046E2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82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61D359-EB92-4D05-B830-3AF104C0F858}" type="datetime1">
              <a:rPr lang="fr-FR" smtClean="0"/>
              <a:pPr/>
              <a:t>07/12/2016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Les réseaux sociaux – Orange Solidarité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C6B4B-4063-4458-82D0-DBE4DB046E2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54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270000"/>
            <a:ext cx="10515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81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Les réseaux sociaux – Orange Solidarité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243" y="6398985"/>
            <a:ext cx="1223283" cy="360541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16626" y="6359401"/>
            <a:ext cx="599374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6C6B4B-4063-4458-82D0-DBE4DB046E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55800" y="6356350"/>
            <a:ext cx="16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61D359-EB92-4D05-B830-3AF104C0F858}" type="datetime1">
              <a:rPr lang="fr-FR" smtClean="0"/>
              <a:pPr/>
              <a:t>07/12/2016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61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ussitot.fr/faceboo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orang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dumoderateur.com/50-chiffres-medias-sociaux-2016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dirty="0"/>
              <a:t>Les Réseaux Sociaux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  <a:p>
            <a:r>
              <a:rPr lang="fr-FR" dirty="0"/>
              <a:t>Quelques exemples</a:t>
            </a:r>
          </a:p>
        </p:txBody>
      </p:sp>
    </p:spTree>
    <p:extLst>
      <p:ext uri="{BB962C8B-B14F-4D97-AF65-F5344CB8AC3E}">
        <p14:creationId xmlns:p14="http://schemas.microsoft.com/office/powerpoint/2010/main" val="311293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/>
          <a:lstStyle/>
          <a:p>
            <a:r>
              <a:rPr lang="fr-FR" dirty="0"/>
              <a:t>Avantages / Inconvénients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+ :</a:t>
            </a:r>
          </a:p>
          <a:p>
            <a:pPr lvl="1"/>
            <a:r>
              <a:rPr lang="fr-FR" dirty="0"/>
              <a:t>L’éloignement physique ne coupe plus les relations</a:t>
            </a:r>
          </a:p>
          <a:p>
            <a:pPr lvl="1"/>
            <a:r>
              <a:rPr lang="fr-FR" dirty="0"/>
              <a:t>On étend plus facilement son réseau</a:t>
            </a:r>
          </a:p>
          <a:p>
            <a:pPr lvl="1"/>
            <a:r>
              <a:rPr lang="fr-FR" dirty="0"/>
              <a:t>L’impossibilité de se déplacer n’est plus un frein</a:t>
            </a:r>
          </a:p>
          <a:p>
            <a:pPr lvl="1"/>
            <a:endParaRPr lang="fr-FR" dirty="0"/>
          </a:p>
          <a:p>
            <a:r>
              <a:rPr lang="fr-FR" dirty="0"/>
              <a:t>- :</a:t>
            </a:r>
          </a:p>
          <a:p>
            <a:pPr lvl="1"/>
            <a:r>
              <a:rPr lang="fr-FR" dirty="0"/>
              <a:t>Qui est au bout du fil ?</a:t>
            </a:r>
          </a:p>
          <a:p>
            <a:pPr lvl="1"/>
            <a:r>
              <a:rPr lang="fr-FR" dirty="0"/>
              <a:t>Qui nous voit ? , qui nous lit ?</a:t>
            </a:r>
          </a:p>
          <a:p>
            <a:pPr lvl="1"/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Comme dans un café ou l’on fait attention à sa réputation, sur internet c’est encore plus nécessaire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Picture 4" descr="https://s2.qwant.com/thumbr/?u=http%3A%2F%2Fupload.wikimedia.org%2Fwikipedia%2Fen%2Fthumb%2Ff%2Ff7%2FNuvola_apps_important.svg%2F600px-Nuvola_apps_importan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41" y="5022165"/>
            <a:ext cx="1052334" cy="8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0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/>
          <a:lstStyle/>
          <a:p>
            <a:r>
              <a:rPr lang="fr-FR" dirty="0"/>
              <a:t>Gérer son profil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vous voit ?</a:t>
            </a:r>
          </a:p>
          <a:p>
            <a:pPr lvl="1"/>
            <a:r>
              <a:rPr lang="fr-FR" dirty="0"/>
              <a:t>Portée de ce que vous publiez</a:t>
            </a:r>
          </a:p>
          <a:p>
            <a:r>
              <a:rPr lang="fr-FR" dirty="0"/>
              <a:t>Qui peut vous trouver ?</a:t>
            </a:r>
          </a:p>
          <a:p>
            <a:pPr lvl="1"/>
            <a:r>
              <a:rPr lang="fr-FR" dirty="0"/>
              <a:t>Votre nom, un pseudonyme, …</a:t>
            </a:r>
          </a:p>
          <a:p>
            <a:r>
              <a:rPr lang="fr-FR" dirty="0"/>
              <a:t>Qui peut écrire sur votre journal,</a:t>
            </a:r>
          </a:p>
          <a:p>
            <a:pPr lvl="1"/>
            <a:r>
              <a:rPr lang="fr-FR" dirty="0"/>
              <a:t>collaboratif</a:t>
            </a:r>
          </a:p>
          <a:p>
            <a:pPr lvl="1"/>
            <a:r>
              <a:rPr lang="fr-FR" dirty="0"/>
              <a:t>informatif</a:t>
            </a:r>
          </a:p>
          <a:p>
            <a:r>
              <a:rPr lang="fr-FR" dirty="0"/>
              <a:t>Qui parle de vous ?</a:t>
            </a:r>
          </a:p>
          <a:p>
            <a:pPr lvl="1"/>
            <a:r>
              <a:rPr lang="fr-FR" dirty="0"/>
              <a:t>Contrôler les publications où vous apparaissez</a:t>
            </a:r>
          </a:p>
          <a:p>
            <a:pPr lvl="1"/>
            <a:endParaRPr lang="fr-FR" dirty="0"/>
          </a:p>
          <a:p>
            <a:r>
              <a:rPr lang="fr-FR" dirty="0"/>
              <a:t>En cas de besoin : un guide sur internet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050" name="Picture 2" descr="Aussitot.f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36" y="5501626"/>
            <a:ext cx="23812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6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2227330" y="1940104"/>
            <a:ext cx="4660758" cy="3371283"/>
            <a:chOff x="0" y="0"/>
            <a:chExt cx="5106" cy="1060"/>
          </a:xfrm>
          <a:solidFill>
            <a:schemeClr val="bg1">
              <a:lumMod val="95000"/>
            </a:schemeClr>
          </a:solidFill>
        </p:grpSpPr>
        <p:sp>
          <p:nvSpPr>
            <p:cNvPr id="37891" name="Rectangle 3"/>
            <p:cNvSpPr>
              <a:spLocks/>
            </p:cNvSpPr>
            <p:nvPr/>
          </p:nvSpPr>
          <p:spPr bwMode="auto">
            <a:xfrm>
              <a:off x="0" y="0"/>
              <a:ext cx="5106" cy="1060"/>
            </a:xfrm>
            <a:prstGeom prst="rect">
              <a:avLst/>
            </a:prstGeom>
            <a:grpFill/>
            <a:ln>
              <a:noFill/>
            </a:ln>
            <a:effectLst>
              <a:outerShdw dist="25399" dir="5400000" algn="ctr" rotWithShape="0">
                <a:srgbClr val="929292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B4B4B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fr-FR" sz="2000">
                <a:solidFill>
                  <a:srgbClr val="000000"/>
                </a:solidFill>
                <a:latin typeface="Helvetica 45 Light"/>
              </a:endParaRPr>
            </a:p>
          </p:txBody>
        </p:sp>
        <p:sp>
          <p:nvSpPr>
            <p:cNvPr id="37892" name="Rectangle 4"/>
            <p:cNvSpPr>
              <a:spLocks/>
            </p:cNvSpPr>
            <p:nvPr/>
          </p:nvSpPr>
          <p:spPr bwMode="auto">
            <a:xfrm>
              <a:off x="0" y="76"/>
              <a:ext cx="5104" cy="9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>
                <a:defRPr/>
              </a:pPr>
              <a:r>
                <a:rPr lang="en-US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Elle </a:t>
              </a:r>
              <a:r>
                <a:rPr lang="fr-FR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est constituée des</a:t>
              </a:r>
              <a:r>
                <a:rPr lang="en-US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  </a:t>
              </a:r>
            </a:p>
            <a:p>
              <a:pPr marL="39688">
                <a:defRPr/>
              </a:pPr>
              <a:r>
                <a:rPr lang="en-US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- </a:t>
              </a:r>
              <a:r>
                <a:rPr lang="fr-FR" sz="2000" dirty="0">
                  <a:solidFill>
                    <a:srgbClr val="FF6600"/>
                  </a:solidFill>
                  <a:latin typeface="Helvetica 45 Light"/>
                  <a:ea typeface="Lucida Grande" charset="0"/>
                  <a:cs typeface="Lucida Grande" charset="0"/>
                </a:rPr>
                <a:t>informations saisies </a:t>
              </a:r>
              <a:r>
                <a:rPr lang="fr-FR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dans ses profils</a:t>
              </a:r>
            </a:p>
            <a:p>
              <a:pPr marL="39688">
                <a:defRPr/>
              </a:pPr>
              <a:r>
                <a:rPr lang="en-US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- </a:t>
              </a:r>
              <a:r>
                <a:rPr lang="fr-FR" sz="2000" dirty="0">
                  <a:solidFill>
                    <a:srgbClr val="FF6600"/>
                  </a:solidFill>
                  <a:latin typeface="Helvetica 45 Light"/>
                  <a:ea typeface="Lucida Grande" charset="0"/>
                  <a:cs typeface="Lucida Grande" charset="0"/>
                </a:rPr>
                <a:t>contributions</a:t>
              </a:r>
              <a:r>
                <a:rPr lang="en-US" sz="2000" dirty="0">
                  <a:solidFill>
                    <a:srgbClr val="FF6600"/>
                  </a:solidFill>
                  <a:latin typeface="Helvetica 45 Light"/>
                  <a:ea typeface="Lucida Grande" charset="0"/>
                  <a:cs typeface="Lucida Grande" charset="0"/>
                </a:rPr>
                <a:t> </a:t>
              </a:r>
              <a:r>
                <a:rPr lang="fr-FR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effectuées</a:t>
              </a:r>
            </a:p>
            <a:p>
              <a:pPr marL="39688">
                <a:defRPr/>
              </a:pPr>
              <a:r>
                <a:rPr lang="en-US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- </a:t>
              </a:r>
              <a:r>
                <a:rPr lang="en-US" sz="2000" dirty="0">
                  <a:solidFill>
                    <a:srgbClr val="FF6600"/>
                  </a:solidFill>
                  <a:latin typeface="Helvetica 45 Light"/>
                  <a:ea typeface="Lucida Grande" charset="0"/>
                  <a:cs typeface="Lucida Grande" charset="0"/>
                </a:rPr>
                <a:t>traces laissées</a:t>
              </a:r>
              <a:r>
                <a:rPr lang="fr-FR" sz="2000" dirty="0">
                  <a:solidFill>
                    <a:srgbClr val="FF6600"/>
                  </a:solidFill>
                  <a:latin typeface="Helvetica 45 Light"/>
                  <a:ea typeface="Lucida Grande" charset="0"/>
                  <a:cs typeface="Lucida Grande" charset="0"/>
                </a:rPr>
                <a:t> </a:t>
              </a:r>
              <a:r>
                <a:rPr lang="fr-FR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sur les sites web visités</a:t>
              </a:r>
            </a:p>
            <a:p>
              <a:pPr marL="39688">
                <a:defRPr/>
              </a:pPr>
              <a:endParaRPr lang="en-US" sz="2000" dirty="0">
                <a:solidFill>
                  <a:srgbClr val="000000"/>
                </a:solidFill>
                <a:latin typeface="Helvetica 45 Light"/>
                <a:ea typeface="Lucida Grande" charset="0"/>
                <a:cs typeface="Lucida Grande" charset="0"/>
              </a:endParaRPr>
            </a:p>
            <a:p>
              <a:pPr marL="39688">
                <a:defRPr/>
              </a:pPr>
              <a:r>
                <a:rPr lang="fr-FR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bien gérer son identité numérique implique </a:t>
              </a:r>
              <a:r>
                <a:rPr lang="en-US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de </a:t>
              </a:r>
              <a:r>
                <a:rPr lang="fr-FR" sz="2000" dirty="0">
                  <a:solidFill>
                    <a:srgbClr val="FF6600"/>
                  </a:solidFill>
                  <a:latin typeface="Helvetica 45 Light"/>
                  <a:ea typeface="Lucida Grande" charset="0"/>
                  <a:cs typeface="Lucida Grande" charset="0"/>
                </a:rPr>
                <a:t>bien gérer ses données personnelles</a:t>
              </a:r>
              <a:r>
                <a:rPr lang="fr-FR" sz="2000" dirty="0">
                  <a:solidFill>
                    <a:srgbClr val="000000"/>
                  </a:solidFill>
                  <a:latin typeface="Helvetica 45 Light"/>
                  <a:ea typeface="Lucida Grande" charset="0"/>
                  <a:cs typeface="Lucida Grande" charset="0"/>
                </a:rPr>
                <a:t>, tout particulièrement sur Facebook</a:t>
              </a:r>
              <a:endParaRPr lang="en-US" sz="2000" dirty="0">
                <a:solidFill>
                  <a:srgbClr val="000000"/>
                </a:solidFill>
                <a:latin typeface="Helvetica 45 Light"/>
                <a:ea typeface="Lucida Grande" charset="0"/>
                <a:cs typeface="Lucida Grande" charset="0"/>
              </a:endParaRPr>
            </a:p>
          </p:txBody>
        </p:sp>
      </p:grpSp>
      <p:grpSp>
        <p:nvGrpSpPr>
          <p:cNvPr id="147459" name="Group 5"/>
          <p:cNvGrpSpPr>
            <a:grpSpLocks/>
          </p:cNvGrpSpPr>
          <p:nvPr/>
        </p:nvGrpSpPr>
        <p:grpSpPr bwMode="auto">
          <a:xfrm>
            <a:off x="2052639" y="1682750"/>
            <a:ext cx="2643187" cy="685800"/>
            <a:chOff x="0" y="0"/>
            <a:chExt cx="1665" cy="432"/>
          </a:xfrm>
        </p:grpSpPr>
        <p:sp>
          <p:nvSpPr>
            <p:cNvPr id="147462" name="Rectangle 6"/>
            <p:cNvSpPr>
              <a:spLocks/>
            </p:cNvSpPr>
            <p:nvPr/>
          </p:nvSpPr>
          <p:spPr bwMode="auto">
            <a:xfrm>
              <a:off x="0" y="81"/>
              <a:ext cx="1665" cy="270"/>
            </a:xfrm>
            <a:prstGeom prst="rect">
              <a:avLst/>
            </a:prstGeom>
            <a:solidFill>
              <a:srgbClr val="FF7100"/>
            </a:solidFill>
            <a:ln>
              <a:noFill/>
            </a:ln>
            <a:effectLst>
              <a:outerShdw dist="25399" dir="5400000" algn="ctr" rotWithShape="0">
                <a:srgbClr val="929292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91919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Helvetica 45 Light" pitchFamily="34" charset="0"/>
                </a:defRPr>
              </a:lvl1pPr>
              <a:lvl2pPr marL="742950" indent="-285750"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2pPr>
              <a:lvl3pPr marL="1143000" indent="-228600"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3pPr>
              <a:lvl4pPr marL="1600200" indent="-228600"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4pPr>
              <a:lvl5pPr marL="2057400" indent="-228600">
                <a:spcAft>
                  <a:spcPct val="2500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500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500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500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500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147463" name="Rectangle 7"/>
            <p:cNvSpPr>
              <a:spLocks/>
            </p:cNvSpPr>
            <p:nvPr/>
          </p:nvSpPr>
          <p:spPr bwMode="auto">
            <a:xfrm>
              <a:off x="0" y="0"/>
              <a:ext cx="16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>
              <a:lvl1pPr marL="39688">
                <a:spcAft>
                  <a:spcPct val="5000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Helvetica 45 Light" pitchFamily="34" charset="0"/>
                </a:defRPr>
              </a:lvl1pPr>
              <a:lvl2pPr marL="742950" indent="-285750"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2pPr>
              <a:lvl3pPr marL="1143000" indent="-228600"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3pPr>
              <a:lvl4pPr marL="1600200" indent="-228600"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4pPr>
              <a:lvl5pPr marL="2057400" indent="-228600">
                <a:spcAft>
                  <a:spcPct val="2500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500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500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500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500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fr-FR" dirty="0">
                  <a:solidFill>
                    <a:srgbClr val="FFFEFF"/>
                  </a:solidFill>
                </a:rPr>
                <a:t>l’identité numérique</a:t>
              </a:r>
            </a:p>
          </p:txBody>
        </p:sp>
      </p:grpSp>
      <p:pic>
        <p:nvPicPr>
          <p:cNvPr id="147460" name="Picture 8" descr="C:\Users\FBCC7133\Desktop\97935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492375"/>
            <a:ext cx="339883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878774" y="333375"/>
            <a:ext cx="10438410" cy="74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>
              <a:defRPr/>
            </a:pPr>
            <a:r>
              <a:rPr lang="en-US" altLang="fr-FR" sz="4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l’identité numérique : qu’est ce que c’est ?</a:t>
            </a:r>
            <a:endParaRPr lang="en-US" altLang="fr-FR" sz="4400" kern="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6510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/>
          <p:cNvGrpSpPr/>
          <p:nvPr/>
        </p:nvGrpSpPr>
        <p:grpSpPr>
          <a:xfrm>
            <a:off x="3233331" y="1139864"/>
            <a:ext cx="3570895" cy="797636"/>
            <a:chOff x="2501056" y="1965"/>
            <a:chExt cx="1093886" cy="711026"/>
          </a:xfrm>
          <a:noFill/>
        </p:grpSpPr>
        <p:sp>
          <p:nvSpPr>
            <p:cNvPr id="58" name="Rectangle à coins arrondis 57"/>
            <p:cNvSpPr/>
            <p:nvPr/>
          </p:nvSpPr>
          <p:spPr>
            <a:xfrm>
              <a:off x="2501056" y="1965"/>
              <a:ext cx="1093886" cy="711026"/>
            </a:xfrm>
            <a:prstGeom prst="roundRect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2535765" y="36674"/>
              <a:ext cx="1024468" cy="64160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ce qui prouve mon identité 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dirty="0">
                  <a:solidFill>
                    <a:srgbClr val="DDDDDD">
                      <a:lumMod val="75000"/>
                    </a:srgbClr>
                  </a:solidFill>
                  <a:ea typeface="Lucida Grande" charset="0"/>
                  <a:cs typeface="Lucida Grande" charset="0"/>
                </a:rPr>
                <a:t>mes données personnelles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7859458" y="1355551"/>
            <a:ext cx="2298588" cy="1163901"/>
            <a:chOff x="3951234" y="839226"/>
            <a:chExt cx="1093886" cy="711026"/>
          </a:xfrm>
          <a:noFill/>
        </p:grpSpPr>
        <p:sp>
          <p:nvSpPr>
            <p:cNvPr id="56" name="Rectangle à coins arrondis 55"/>
            <p:cNvSpPr/>
            <p:nvPr/>
          </p:nvSpPr>
          <p:spPr>
            <a:xfrm>
              <a:off x="3951234" y="839226"/>
              <a:ext cx="1093886" cy="711026"/>
            </a:xfrm>
            <a:prstGeom prst="roundRect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3985943" y="873935"/>
              <a:ext cx="1024468" cy="64160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où je me trouve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dirty="0">
                  <a:solidFill>
                    <a:srgbClr val="DDDDDD">
                      <a:lumMod val="75000"/>
                    </a:srgbClr>
                  </a:solidFill>
                  <a:ea typeface="Lucida Grande" charset="0"/>
                  <a:cs typeface="Lucida Grande" charset="0"/>
                </a:rPr>
                <a:t>ses coordonnées géographiques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8223104" y="3267960"/>
            <a:ext cx="2258947" cy="1184473"/>
            <a:chOff x="3951234" y="2513747"/>
            <a:chExt cx="1093886" cy="7110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4" name="Rectangle à coins arrondis 53"/>
            <p:cNvSpPr/>
            <p:nvPr/>
          </p:nvSpPr>
          <p:spPr>
            <a:xfrm>
              <a:off x="3951234" y="2513747"/>
              <a:ext cx="1093886" cy="711026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5943" y="2548456"/>
              <a:ext cx="1024468" cy="641608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ce qui se dit sur moi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dirty="0">
                  <a:solidFill>
                    <a:srgbClr val="DDDDDD">
                      <a:lumMod val="75000"/>
                    </a:srgbClr>
                  </a:solidFill>
                  <a:ea typeface="Lucida Grande" charset="0"/>
                  <a:cs typeface="Lucida Grande" charset="0"/>
                </a:rPr>
                <a:t>ma</a:t>
              </a:r>
              <a:r>
                <a:rPr lang="en-US" dirty="0">
                  <a:solidFill>
                    <a:srgbClr val="DDDDDD">
                      <a:lumMod val="75000"/>
                    </a:srgbClr>
                  </a:solidFill>
                  <a:ea typeface="Lucida Grande" charset="0"/>
                  <a:cs typeface="Lucida Grande" charset="0"/>
                </a:rPr>
                <a:t> </a:t>
              </a:r>
              <a:r>
                <a:rPr lang="fr-FR" dirty="0">
                  <a:solidFill>
                    <a:srgbClr val="DDDDDD">
                      <a:lumMod val="75000"/>
                    </a:srgbClr>
                  </a:solidFill>
                  <a:ea typeface="Lucida Grande" charset="0"/>
                  <a:cs typeface="Lucida Grande" charset="0"/>
                </a:rPr>
                <a:t>e-réputation</a:t>
              </a:r>
              <a:endParaRPr lang="fr-FR" dirty="0">
                <a:solidFill>
                  <a:srgbClr val="DDDDDD">
                    <a:lumMod val="75000"/>
                  </a:srgbClr>
                </a:solidFill>
                <a:latin typeface="Helvetica 65 Medium"/>
                <a:ea typeface="Lucida Grande" charset="0"/>
                <a:cs typeface="Lucida Grande" charset="0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956525" y="4875763"/>
            <a:ext cx="2553613" cy="1425290"/>
            <a:chOff x="2501056" y="3351008"/>
            <a:chExt cx="1093886" cy="711026"/>
          </a:xfrm>
          <a:noFill/>
        </p:grpSpPr>
        <p:sp>
          <p:nvSpPr>
            <p:cNvPr id="52" name="Rectangle à coins arrondis 51"/>
            <p:cNvSpPr/>
            <p:nvPr/>
          </p:nvSpPr>
          <p:spPr>
            <a:xfrm>
              <a:off x="2501056" y="3351008"/>
              <a:ext cx="1093886" cy="711026"/>
            </a:xfrm>
            <a:prstGeom prst="roundRect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2535765" y="3385717"/>
              <a:ext cx="1024468" cy="64160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les traces que le laisse 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dirty="0">
                  <a:solidFill>
                    <a:srgbClr val="DDDDDD">
                      <a:lumMod val="75000"/>
                    </a:srgbClr>
                  </a:solidFill>
                  <a:ea typeface="Lucida Grande" charset="0"/>
                  <a:cs typeface="Lucida Grande" charset="0"/>
                </a:rPr>
                <a:t>mes empreintes numériques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5879976" y="5230689"/>
            <a:ext cx="2553614" cy="1282768"/>
            <a:chOff x="1050878" y="2513747"/>
            <a:chExt cx="1093886" cy="711026"/>
          </a:xfrm>
          <a:noFill/>
        </p:grpSpPr>
        <p:sp>
          <p:nvSpPr>
            <p:cNvPr id="50" name="Rectangle à coins arrondis 49"/>
            <p:cNvSpPr/>
            <p:nvPr/>
          </p:nvSpPr>
          <p:spPr>
            <a:xfrm>
              <a:off x="1050878" y="2513747"/>
              <a:ext cx="1093886" cy="711026"/>
            </a:xfrm>
            <a:prstGeom prst="roundRect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1085587" y="2548456"/>
              <a:ext cx="1024468" cy="64160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ce que j’aime 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dirty="0">
                  <a:solidFill>
                    <a:srgbClr val="DDDDDD">
                      <a:lumMod val="75000"/>
                    </a:srgbClr>
                  </a:solidFill>
                  <a:ea typeface="Lucida Grande" charset="0"/>
                  <a:cs typeface="Lucida Grande" charset="0"/>
                </a:rPr>
                <a:t>Mes préférences, et centres d’intérêts</a:t>
              </a:r>
              <a:endParaRPr lang="fr-FR" dirty="0">
                <a:solidFill>
                  <a:srgbClr val="DDDDDD">
                    <a:lumMod val="75000"/>
                  </a:srgbClr>
                </a:solidFill>
                <a:latin typeface="Helvetica 65 Medium"/>
                <a:ea typeface="Lucida Grande" charset="0"/>
                <a:cs typeface="Lucida Grande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1621432" y="2882958"/>
            <a:ext cx="2120541" cy="1027392"/>
            <a:chOff x="1050878" y="839226"/>
            <a:chExt cx="1289007" cy="7110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8" name="Rectangle à coins arrondis 47"/>
            <p:cNvSpPr/>
            <p:nvPr/>
          </p:nvSpPr>
          <p:spPr>
            <a:xfrm>
              <a:off x="1050878" y="839226"/>
              <a:ext cx="1289007" cy="711026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1085587" y="873934"/>
              <a:ext cx="1187565" cy="641608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qui je fréquente 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dirty="0">
                  <a:solidFill>
                    <a:srgbClr val="DDDDDD">
                      <a:lumMod val="75000"/>
                    </a:srgbClr>
                  </a:solidFill>
                  <a:ea typeface="Lucida Grande" charset="0"/>
                  <a:cs typeface="Lucida Grande" charset="0"/>
                </a:rPr>
                <a:t>Mon réseau</a:t>
              </a:r>
            </a:p>
          </p:txBody>
        </p:sp>
      </p:grpSp>
      <p:sp>
        <p:nvSpPr>
          <p:cNvPr id="22" name="Rectangle 1"/>
          <p:cNvSpPr txBox="1">
            <a:spLocks noChangeArrowheads="1"/>
          </p:cNvSpPr>
          <p:nvPr/>
        </p:nvSpPr>
        <p:spPr bwMode="auto">
          <a:xfrm>
            <a:off x="961902" y="333375"/>
            <a:ext cx="10580914" cy="69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>
              <a:defRPr/>
            </a:pPr>
            <a:r>
              <a:rPr lang="en-US" altLang="fr-FR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les composantes de l’identité numérique</a:t>
            </a:r>
          </a:p>
          <a:p>
            <a:pPr>
              <a:defRPr/>
            </a:pPr>
            <a:endParaRPr lang="en-US" altLang="fr-FR" sz="4000" kern="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pic>
        <p:nvPicPr>
          <p:cNvPr id="149513" name="Picture 8" descr="U:\Images cours des parents\135899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9" b="9772"/>
          <a:stretch>
            <a:fillRect/>
          </a:stretch>
        </p:blipFill>
        <p:spPr bwMode="auto">
          <a:xfrm>
            <a:off x="4656139" y="2189164"/>
            <a:ext cx="2447925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5401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7" descr="C:\Users\FBCC7133\Desktop\115029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290763"/>
            <a:ext cx="243998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948852" y="2652756"/>
            <a:ext cx="2346948" cy="839113"/>
            <a:chOff x="1050878" y="839226"/>
            <a:chExt cx="1093886" cy="7110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Rectangle à coins arrondis 11"/>
            <p:cNvSpPr/>
            <p:nvPr/>
          </p:nvSpPr>
          <p:spPr>
            <a:xfrm>
              <a:off x="1050878" y="839226"/>
              <a:ext cx="1093886" cy="711026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085587" y="873935"/>
              <a:ext cx="1024468" cy="641608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 err="1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cyberharcèlement</a:t>
              </a:r>
              <a:endParaRPr lang="fr-FR" sz="2000" dirty="0">
                <a:solidFill>
                  <a:srgbClr val="000000"/>
                </a:solidFill>
                <a:ea typeface="Lucida Grande" charset="0"/>
                <a:cs typeface="Lucida Grande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617189" y="1268760"/>
            <a:ext cx="2125969" cy="733425"/>
            <a:chOff x="1050878" y="839226"/>
            <a:chExt cx="1093886" cy="7110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Rectangle à coins arrondis 14"/>
            <p:cNvSpPr/>
            <p:nvPr/>
          </p:nvSpPr>
          <p:spPr>
            <a:xfrm>
              <a:off x="1050878" y="839226"/>
              <a:ext cx="1093886" cy="711026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085587" y="873935"/>
              <a:ext cx="1024468" cy="641608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piratage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392145" y="2652755"/>
            <a:ext cx="2125969" cy="848334"/>
            <a:chOff x="1050878" y="839226"/>
            <a:chExt cx="1093886" cy="7110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" name="Rectangle à coins arrondis 17"/>
            <p:cNvSpPr/>
            <p:nvPr/>
          </p:nvSpPr>
          <p:spPr>
            <a:xfrm>
              <a:off x="1050878" y="839226"/>
              <a:ext cx="1093886" cy="711026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085586" y="873934"/>
              <a:ext cx="1024468" cy="641608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vol de données</a:t>
              </a:r>
            </a:p>
          </p:txBody>
        </p:sp>
      </p:grpSp>
      <p:sp>
        <p:nvSpPr>
          <p:cNvPr id="2" name="Rectangle à coins arrondis 1"/>
          <p:cNvSpPr/>
          <p:nvPr/>
        </p:nvSpPr>
        <p:spPr>
          <a:xfrm>
            <a:off x="3081339" y="1268414"/>
            <a:ext cx="2598737" cy="733425"/>
          </a:xfrm>
          <a:prstGeom prst="round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fr-FR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fr-FR" sz="2000" dirty="0">
                <a:solidFill>
                  <a:srgbClr val="000000"/>
                </a:solidFill>
              </a:rPr>
              <a:t>usurpation d’identité</a:t>
            </a: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3431704" y="4522862"/>
            <a:ext cx="4909988" cy="864096"/>
            <a:chOff x="1050878" y="839226"/>
            <a:chExt cx="1093886" cy="7110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7" name="Rectangle à coins arrondis 26"/>
            <p:cNvSpPr/>
            <p:nvPr/>
          </p:nvSpPr>
          <p:spPr>
            <a:xfrm>
              <a:off x="1050878" y="839226"/>
              <a:ext cx="1093886" cy="711026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85586" y="873934"/>
              <a:ext cx="1024468" cy="641608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diffusion d’informations personnelles</a:t>
              </a:r>
            </a:p>
          </p:txBody>
        </p:sp>
      </p:grpSp>
      <p:sp>
        <p:nvSpPr>
          <p:cNvPr id="20" name="Rectangle 1"/>
          <p:cNvSpPr txBox="1">
            <a:spLocks noChangeArrowheads="1"/>
          </p:cNvSpPr>
          <p:nvPr/>
        </p:nvSpPr>
        <p:spPr bwMode="auto">
          <a:xfrm>
            <a:off x="510639" y="333375"/>
            <a:ext cx="11388436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>
              <a:defRPr/>
            </a:pPr>
            <a:r>
              <a:rPr lang="fr-FR" altLang="fr-FR" sz="3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protéger son identité numérique permet de limiter les risques…</a:t>
            </a:r>
            <a:endParaRPr lang="en-US" altLang="fr-FR" sz="3200" kern="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151561" name="ZoneTexte 2"/>
          <p:cNvSpPr txBox="1">
            <a:spLocks noChangeArrowheads="1"/>
          </p:cNvSpPr>
          <p:nvPr/>
        </p:nvSpPr>
        <p:spPr bwMode="auto">
          <a:xfrm>
            <a:off x="2024064" y="5735638"/>
            <a:ext cx="8104187" cy="6461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n’oubliez pas que toute information donnée sur Internet peut être conservée et rester potentiellement accessible à tous !</a:t>
            </a: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429350055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411717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/>
          <a:lstStyle/>
          <a:p>
            <a:r>
              <a:rPr lang="fr-FR" dirty="0"/>
              <a:t>Mon Fil d’actualité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70000"/>
            <a:ext cx="3167130" cy="4906963"/>
          </a:xfrm>
        </p:spPr>
        <p:txBody>
          <a:bodyPr/>
          <a:lstStyle/>
          <a:p>
            <a:r>
              <a:rPr lang="fr-FR" dirty="0"/>
              <a:t>Ce que publie mes amis</a:t>
            </a:r>
          </a:p>
          <a:p>
            <a:r>
              <a:rPr lang="fr-FR" dirty="0"/>
              <a:t>Les publications de pages auxquelles je suis abonné</a:t>
            </a:r>
          </a:p>
          <a:p>
            <a:endParaRPr lang="fr-FR" dirty="0"/>
          </a:p>
          <a:p>
            <a:r>
              <a:rPr lang="fr-FR" dirty="0"/>
              <a:t>Je peux commenter en direct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110" y="1390919"/>
            <a:ext cx="7332489" cy="477980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4520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/>
          <a:lstStyle/>
          <a:p>
            <a:r>
              <a:rPr lang="fr-FR" dirty="0"/>
              <a:t>Mon journal personnel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506" y="1455314"/>
            <a:ext cx="4180284" cy="4721650"/>
          </a:xfrm>
        </p:spPr>
        <p:txBody>
          <a:bodyPr>
            <a:normAutofit/>
          </a:bodyPr>
          <a:lstStyle/>
          <a:p>
            <a:r>
              <a:rPr lang="fr-FR" dirty="0"/>
              <a:t>C’est mon compte avec </a:t>
            </a:r>
          </a:p>
          <a:p>
            <a:pPr lvl="1"/>
            <a:r>
              <a:rPr lang="fr-FR" dirty="0"/>
              <a:t>ma photo de profil,</a:t>
            </a:r>
          </a:p>
          <a:p>
            <a:pPr lvl="1"/>
            <a:r>
              <a:rPr lang="fr-FR" dirty="0"/>
              <a:t>ma photo de couverture</a:t>
            </a:r>
          </a:p>
          <a:p>
            <a:pPr lvl="1"/>
            <a:endParaRPr lang="fr-FR" dirty="0"/>
          </a:p>
          <a:p>
            <a:r>
              <a:rPr lang="fr-FR" dirty="0"/>
              <a:t>C’est là </a:t>
            </a:r>
          </a:p>
          <a:p>
            <a:pPr lvl="1"/>
            <a:r>
              <a:rPr lang="fr-FR" dirty="0"/>
              <a:t>que je publie mes photos, mes textes</a:t>
            </a:r>
          </a:p>
          <a:p>
            <a:pPr lvl="1"/>
            <a:r>
              <a:rPr lang="fr-FR" dirty="0"/>
              <a:t>Que mes amis font leur commentaires</a:t>
            </a:r>
          </a:p>
          <a:p>
            <a:pPr lvl="1"/>
            <a:r>
              <a:rPr lang="fr-FR" dirty="0"/>
              <a:t>Que mes amis m’écrivent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828" y="1073356"/>
            <a:ext cx="7090117" cy="48662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5249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/>
          <a:lstStyle/>
          <a:p>
            <a:r>
              <a:rPr lang="fr-FR" dirty="0"/>
              <a:t>Le bandeau supérieur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270000"/>
            <a:ext cx="4493455" cy="4906963"/>
          </a:xfrm>
        </p:spPr>
        <p:txBody>
          <a:bodyPr/>
          <a:lstStyle/>
          <a:p>
            <a:r>
              <a:rPr lang="fr-FR" dirty="0"/>
              <a:t>Des icones pour m’avertir</a:t>
            </a:r>
          </a:p>
          <a:p>
            <a:pPr lvl="1"/>
            <a:r>
              <a:rPr lang="fr-FR" dirty="0"/>
              <a:t>Une demande d’amis</a:t>
            </a:r>
          </a:p>
          <a:p>
            <a:pPr lvl="1"/>
            <a:r>
              <a:rPr lang="fr-FR" dirty="0"/>
              <a:t>Un commentaire, une publication</a:t>
            </a:r>
          </a:p>
          <a:p>
            <a:pPr lvl="1"/>
            <a:r>
              <a:rPr lang="fr-FR" dirty="0"/>
              <a:t>Un message privé</a:t>
            </a:r>
          </a:p>
          <a:p>
            <a:pPr lvl="1"/>
            <a:endParaRPr lang="fr-FR" dirty="0"/>
          </a:p>
          <a:p>
            <a:r>
              <a:rPr lang="fr-FR" dirty="0"/>
              <a:t>L’accès </a:t>
            </a:r>
          </a:p>
          <a:p>
            <a:pPr lvl="1"/>
            <a:r>
              <a:rPr lang="fr-FR" dirty="0"/>
              <a:t>à ma liste d’amis</a:t>
            </a:r>
          </a:p>
          <a:p>
            <a:pPr lvl="1"/>
            <a:r>
              <a:rPr lang="fr-FR" dirty="0"/>
              <a:t>à mes photos</a:t>
            </a:r>
          </a:p>
          <a:p>
            <a:pPr lvl="1"/>
            <a:r>
              <a:rPr lang="fr-FR" dirty="0"/>
              <a:t>à mon journal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339" y="1165105"/>
            <a:ext cx="6213721" cy="167476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39" y="2993874"/>
            <a:ext cx="5506725" cy="320636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6668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81452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/>
          <a:lstStyle/>
          <a:p>
            <a:r>
              <a:rPr lang="fr-FR" dirty="0"/>
              <a:t>Un réseau social, c’est 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70000"/>
            <a:ext cx="6322454" cy="4906963"/>
          </a:xfrm>
        </p:spPr>
        <p:txBody>
          <a:bodyPr>
            <a:normAutofit fontScale="92500" lnSpcReduction="10000"/>
          </a:bodyPr>
          <a:lstStyle/>
          <a:p>
            <a:endParaRPr lang="fr-FR" sz="2000" dirty="0"/>
          </a:p>
          <a:p>
            <a:r>
              <a:rPr lang="fr-FR" sz="2400" dirty="0"/>
              <a:t>Le terme a été créé en 1954 (!) par un anthropologue australien </a:t>
            </a:r>
          </a:p>
          <a:p>
            <a:endParaRPr lang="fr-FR" sz="2000" dirty="0"/>
          </a:p>
          <a:p>
            <a:r>
              <a:rPr lang="fr-FR" sz="2400" dirty="0"/>
              <a:t>2 définitions « un peu » théoriques basées sur la théorie des groupes utilisée en sociologie </a:t>
            </a:r>
          </a:p>
          <a:p>
            <a:endParaRPr lang="fr-FR" sz="2000" dirty="0"/>
          </a:p>
          <a:p>
            <a:pPr lvl="1"/>
            <a:r>
              <a:rPr lang="fr-FR" sz="1800" dirty="0"/>
              <a:t>Un </a:t>
            </a:r>
            <a:r>
              <a:rPr lang="fr-FR" sz="1800" b="1" dirty="0"/>
              <a:t>réseau social</a:t>
            </a:r>
            <a:r>
              <a:rPr lang="fr-FR" sz="1800" dirty="0"/>
              <a:t> est un ensemble de personnes, d'associations, d'établissements, d'organismes ou d'entités sociales qui ont le </a:t>
            </a:r>
            <a:r>
              <a:rPr lang="fr-FR" sz="1800" b="1" dirty="0"/>
              <a:t>même objectif</a:t>
            </a:r>
            <a:r>
              <a:rPr lang="fr-FR" sz="1800" dirty="0"/>
              <a:t> et qui sont en relation </a:t>
            </a:r>
            <a:r>
              <a:rPr lang="fr-FR" sz="1800" b="1" dirty="0"/>
              <a:t>pour agir ensemble</a:t>
            </a:r>
            <a:r>
              <a:rPr lang="fr-FR" sz="1800" dirty="0"/>
              <a:t>.</a:t>
            </a:r>
          </a:p>
          <a:p>
            <a:endParaRPr lang="fr-FR" sz="2000" dirty="0"/>
          </a:p>
          <a:p>
            <a:pPr lvl="1"/>
            <a:r>
              <a:rPr lang="fr-FR" sz="1800" dirty="0">
                <a:solidFill>
                  <a:srgbClr val="FF6600"/>
                </a:solidFill>
              </a:rPr>
              <a:t>Un </a:t>
            </a:r>
            <a:r>
              <a:rPr lang="fr-FR" sz="1800" b="1" dirty="0">
                <a:solidFill>
                  <a:srgbClr val="FF6600"/>
                </a:solidFill>
              </a:rPr>
              <a:t>réseau social</a:t>
            </a:r>
            <a:r>
              <a:rPr lang="fr-FR" sz="1800" dirty="0">
                <a:solidFill>
                  <a:srgbClr val="FF6600"/>
                </a:solidFill>
              </a:rPr>
              <a:t> est un ensemble d'entités sociales tel que des individus ou des organisations sociales reliés entre eux par des liens créés lors des interactions sociales.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t>2</a:t>
            </a:fld>
            <a:endParaRPr lang="fr-FR"/>
          </a:p>
        </p:txBody>
      </p:sp>
      <p:pic>
        <p:nvPicPr>
          <p:cNvPr id="1026" name="Picture 2" descr="Les six degrés de séparation (ou liaisons) : L'effet du petit mon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51" y="1694017"/>
            <a:ext cx="3968859" cy="32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68237" y="5009882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Règle des 150 et  Degré de séparation</a:t>
            </a:r>
          </a:p>
        </p:txBody>
      </p:sp>
    </p:spTree>
    <p:extLst>
      <p:ext uri="{BB962C8B-B14F-4D97-AF65-F5344CB8AC3E}">
        <p14:creationId xmlns:p14="http://schemas.microsoft.com/office/powerpoint/2010/main" val="416683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dirty="0"/>
              <a:t>Twitter : 307 millions d’utilisateurs</a:t>
            </a:r>
          </a:p>
        </p:txBody>
      </p:sp>
      <p:sp>
        <p:nvSpPr>
          <p:cNvPr id="106499" name="ZoneTexte 4"/>
          <p:cNvSpPr txBox="1">
            <a:spLocks noChangeArrowheads="1"/>
          </p:cNvSpPr>
          <p:nvPr/>
        </p:nvSpPr>
        <p:spPr bwMode="auto">
          <a:xfrm>
            <a:off x="6167438" y="1427164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1427164"/>
            <a:ext cx="3440113" cy="481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67438" y="1427164"/>
            <a:ext cx="403225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/>
              <a:t>Caractéristiques :</a:t>
            </a:r>
          </a:p>
          <a:p>
            <a:pPr>
              <a:defRPr/>
            </a:pPr>
            <a:endParaRPr lang="fr-FR" dirty="0"/>
          </a:p>
          <a:p>
            <a:pPr marL="285750" indent="-285750">
              <a:buFontTx/>
              <a:buChar char="-"/>
              <a:defRPr/>
            </a:pPr>
            <a:r>
              <a:rPr lang="fr-FR" dirty="0"/>
              <a:t>réseau en forte croissance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/>
              <a:t>recherche d’information, actus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/>
              <a:t>expression publique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/>
              <a:t>commentaire d’événements (TV)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/>
              <a:t>forte présence de la blogosphère</a:t>
            </a:r>
          </a:p>
          <a:p>
            <a:pPr marL="285750" indent="-285750">
              <a:buFontTx/>
              <a:buChar char="-"/>
              <a:defRPr/>
            </a:pPr>
            <a:endParaRPr lang="fr-FR" dirty="0"/>
          </a:p>
          <a:p>
            <a:pPr marL="285750" indent="-285750">
              <a:buFontTx/>
              <a:buChar char="-"/>
              <a:defRPr/>
            </a:pPr>
            <a:endParaRPr lang="fr-FR" dirty="0"/>
          </a:p>
        </p:txBody>
      </p:sp>
      <p:sp>
        <p:nvSpPr>
          <p:cNvPr id="106502" name="ZoneTexte 1"/>
          <p:cNvSpPr txBox="1">
            <a:spLocks noChangeArrowheads="1"/>
          </p:cNvSpPr>
          <p:nvPr/>
        </p:nvSpPr>
        <p:spPr bwMode="auto">
          <a:xfrm>
            <a:off x="6311901" y="5949950"/>
            <a:ext cx="2663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400">
                <a:latin typeface="Helvetica 35 Thin" pitchFamily="34" charset="0"/>
                <a:hlinkClick r:id="rId3"/>
              </a:rPr>
              <a:t>http://www.twitter.com/orange</a:t>
            </a:r>
            <a:endParaRPr lang="fr-FR" altLang="fr-FR" sz="1400">
              <a:latin typeface="Helvetica 35 Thin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fr-FR" altLang="fr-FR" sz="1400">
              <a:latin typeface="Helvetica 35 Th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75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u contenu 2"/>
          <p:cNvSpPr>
            <a:spLocks noGrp="1"/>
          </p:cNvSpPr>
          <p:nvPr>
            <p:ph idx="1"/>
          </p:nvPr>
        </p:nvSpPr>
        <p:spPr>
          <a:xfrm>
            <a:off x="2135189" y="1001714"/>
            <a:ext cx="7634287" cy="24987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fr-FR" altLang="fr-FR" sz="1600" dirty="0"/>
              <a:t>Twitter fonctionne avec un </a:t>
            </a:r>
            <a:r>
              <a:rPr lang="fr-FR" altLang="fr-FR" sz="1600" dirty="0">
                <a:solidFill>
                  <a:schemeClr val="tx2"/>
                </a:solidFill>
              </a:rPr>
              <a:t>fil d’actualité. </a:t>
            </a:r>
            <a:r>
              <a:rPr lang="fr-FR" altLang="fr-FR" sz="1600" dirty="0"/>
              <a:t>Ses membres découvrent, en temps réel, les actualités liées à leurs personnalités ou sujets favoris. Le choix de ces sujets se fait en </a:t>
            </a:r>
            <a:r>
              <a:rPr lang="fr-FR" altLang="fr-FR" sz="1600" dirty="0">
                <a:solidFill>
                  <a:schemeClr val="tx2"/>
                </a:solidFill>
              </a:rPr>
              <a:t>suivant</a:t>
            </a:r>
            <a:r>
              <a:rPr lang="fr-FR" altLang="fr-FR" sz="1600" dirty="0"/>
              <a:t> (ou en s’abonnant à) différents comptes twitter. 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fr-FR" altLang="fr-FR" sz="1600" dirty="0"/>
              <a:t>A la différence de Facebook, tous les messages ou </a:t>
            </a:r>
            <a:r>
              <a:rPr lang="fr-FR" altLang="fr-FR" sz="1600" dirty="0">
                <a:solidFill>
                  <a:schemeClr val="tx2"/>
                </a:solidFill>
              </a:rPr>
              <a:t>tweets publiés</a:t>
            </a:r>
            <a:r>
              <a:rPr lang="fr-FR" altLang="fr-FR" sz="1600" dirty="0"/>
              <a:t> sont </a:t>
            </a:r>
            <a:r>
              <a:rPr lang="fr-FR" altLang="fr-FR" sz="1600" dirty="0">
                <a:solidFill>
                  <a:schemeClr val="tx2"/>
                </a:solidFill>
              </a:rPr>
              <a:t>par défaut publics</a:t>
            </a:r>
            <a:r>
              <a:rPr lang="fr-FR" altLang="fr-FR" sz="1600" dirty="0"/>
              <a:t>, c’est-à-dire que dès lors que l’on suit une personne, on peut lire toutes ses publications. 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fr-FR" altLang="fr-FR" sz="1600" dirty="0"/>
              <a:t>On peut aussi envoyer des messages privés ou </a:t>
            </a:r>
            <a:r>
              <a:rPr lang="fr-FR" altLang="fr-FR" sz="1600" dirty="0" err="1"/>
              <a:t>retwitter</a:t>
            </a:r>
            <a:r>
              <a:rPr lang="fr-FR" altLang="fr-FR" sz="1600" dirty="0"/>
              <a:t> des messages publics. Plus un message est </a:t>
            </a:r>
            <a:r>
              <a:rPr lang="fr-FR" altLang="fr-FR" sz="1600" dirty="0" err="1"/>
              <a:t>retwitté</a:t>
            </a:r>
            <a:r>
              <a:rPr lang="fr-FR" altLang="fr-FR" sz="1600" dirty="0"/>
              <a:t>, plus il est populaire.</a:t>
            </a:r>
            <a:r>
              <a:rPr lang="en-US" altLang="fr-FR" sz="1600" dirty="0">
                <a:ea typeface="Lucida Grande"/>
                <a:cs typeface="Lucida Grande"/>
                <a:sym typeface="Lucida Grande"/>
              </a:rPr>
              <a:t> </a:t>
            </a:r>
          </a:p>
          <a:p>
            <a:pPr marL="0" indent="0">
              <a:buNone/>
            </a:pPr>
            <a:endParaRPr lang="en-US" altLang="fr-FR" sz="1800" dirty="0">
              <a:ea typeface="Lucida Grande"/>
              <a:cs typeface="Lucida Grande"/>
              <a:sym typeface="Lucida Grande"/>
            </a:endParaRPr>
          </a:p>
          <a:p>
            <a:pPr marL="0" indent="0">
              <a:buNone/>
            </a:pPr>
            <a:endParaRPr lang="fr-FR" altLang="fr-FR" sz="1800" dirty="0"/>
          </a:p>
        </p:txBody>
      </p:sp>
      <p:pic>
        <p:nvPicPr>
          <p:cNvPr id="107523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4" y="4316414"/>
            <a:ext cx="1150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6" y="3548064"/>
            <a:ext cx="6964363" cy="268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017431" y="333375"/>
            <a:ext cx="9212419" cy="68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>
              <a:defRPr/>
            </a:pPr>
            <a:r>
              <a:rPr lang="fr-FR" altLang="fr-FR" sz="4400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en bref</a:t>
            </a:r>
            <a:endParaRPr lang="en-US" altLang="fr-FR" sz="4400" kern="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6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5" descr="twitter-debut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4701"/>
            <a:ext cx="287178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7350" y="1341438"/>
            <a:ext cx="7416058" cy="5249862"/>
          </a:xfrm>
        </p:spPr>
        <p:txBody>
          <a:bodyPr>
            <a:normAutofit fontScale="85000" lnSpcReduction="10000"/>
          </a:bodyPr>
          <a:lstStyle/>
          <a:p>
            <a:pPr marL="381000" indent="-381000" algn="ctr">
              <a:buNone/>
            </a:pPr>
            <a:endParaRPr lang="fr-FR" altLang="fr-FR" sz="1800" dirty="0"/>
          </a:p>
          <a:p>
            <a:pPr marL="825500" lvl="1" indent="-342900"/>
            <a:r>
              <a:rPr lang="fr-FR" altLang="fr-FR" dirty="0">
                <a:solidFill>
                  <a:srgbClr val="FF0000"/>
                </a:solidFill>
                <a:cs typeface="Arial" panose="020B0604020202020204" pitchFamily="34" charset="0"/>
              </a:rPr>
              <a:t>Tweet</a:t>
            </a:r>
            <a:r>
              <a:rPr lang="fr-FR" altLang="fr-FR" dirty="0">
                <a:cs typeface="Arial" panose="020B0604020202020204" pitchFamily="34" charset="0"/>
              </a:rPr>
              <a:t> : un message sur twitter (en 140 caractères. )</a:t>
            </a:r>
          </a:p>
          <a:p>
            <a:pPr marL="825500" lvl="1" indent="-342900"/>
            <a:r>
              <a:rPr lang="fr-FR" altLang="fr-FR" dirty="0" err="1">
                <a:solidFill>
                  <a:srgbClr val="FF0000"/>
                </a:solidFill>
                <a:cs typeface="Arial" panose="020B0604020202020204" pitchFamily="34" charset="0"/>
              </a:rPr>
              <a:t>Followers</a:t>
            </a:r>
            <a:r>
              <a:rPr lang="fr-FR" altLang="fr-FR" dirty="0">
                <a:solidFill>
                  <a:srgbClr val="FF0000"/>
                </a:solidFill>
                <a:cs typeface="Arial" panose="020B0604020202020204" pitchFamily="34" charset="0"/>
              </a:rPr>
              <a:t> / abonnés </a:t>
            </a:r>
            <a:r>
              <a:rPr lang="fr-FR" altLang="fr-FR" dirty="0">
                <a:cs typeface="Arial" panose="020B0604020202020204" pitchFamily="34" charset="0"/>
              </a:rPr>
              <a:t>: ceux qui vous suivent et voient donc ainsi tous vos tweets : vos abonnés</a:t>
            </a:r>
          </a:p>
          <a:p>
            <a:pPr marL="825500" lvl="1" indent="-342900"/>
            <a:r>
              <a:rPr lang="fr-FR" altLang="fr-FR" dirty="0" err="1">
                <a:solidFill>
                  <a:srgbClr val="FF0000"/>
                </a:solidFill>
                <a:cs typeface="Arial" panose="020B0604020202020204" pitchFamily="34" charset="0"/>
              </a:rPr>
              <a:t>Following</a:t>
            </a:r>
            <a:r>
              <a:rPr lang="fr-FR" altLang="fr-FR" dirty="0">
                <a:solidFill>
                  <a:srgbClr val="FF0000"/>
                </a:solidFill>
                <a:cs typeface="Arial" panose="020B0604020202020204" pitchFamily="34" charset="0"/>
              </a:rPr>
              <a:t> / abonnements </a:t>
            </a:r>
            <a:r>
              <a:rPr lang="fr-FR" altLang="fr-FR" dirty="0">
                <a:cs typeface="Arial" panose="020B0604020202020204" pitchFamily="34" charset="0"/>
              </a:rPr>
              <a:t>: ceux que vous suivez</a:t>
            </a:r>
          </a:p>
          <a:p>
            <a:pPr marL="825500" lvl="1" indent="-342900"/>
            <a:r>
              <a:rPr lang="fr-FR" altLang="fr-FR" dirty="0">
                <a:solidFill>
                  <a:srgbClr val="FF0000"/>
                </a:solidFill>
                <a:cs typeface="Arial" panose="020B0604020202020204" pitchFamily="34" charset="0"/>
              </a:rPr>
              <a:t>RT - </a:t>
            </a:r>
            <a:r>
              <a:rPr lang="fr-FR" altLang="fr-FR" dirty="0" err="1">
                <a:solidFill>
                  <a:srgbClr val="FF0000"/>
                </a:solidFill>
                <a:cs typeface="Arial" panose="020B0604020202020204" pitchFamily="34" charset="0"/>
              </a:rPr>
              <a:t>ReTweet</a:t>
            </a:r>
            <a:r>
              <a:rPr lang="fr-FR" altLang="fr-FR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altLang="fr-FR" dirty="0">
                <a:cs typeface="Arial" panose="020B0604020202020204" pitchFamily="34" charset="0"/>
              </a:rPr>
              <a:t>: reprendre un tweet d’un autre utilisateur et le rediffuser pour le rendre visible de tout votre réseau</a:t>
            </a:r>
            <a:r>
              <a:rPr lang="en-US" altLang="fr-FR" dirty="0">
                <a:cs typeface="Arial" panose="020B0604020202020204" pitchFamily="34" charset="0"/>
              </a:rPr>
              <a:t> </a:t>
            </a:r>
          </a:p>
          <a:p>
            <a:pPr marL="825500" lvl="1" indent="-342900"/>
            <a:r>
              <a:rPr lang="fr-FR" altLang="fr-FR" dirty="0">
                <a:solidFill>
                  <a:srgbClr val="FF0000"/>
                </a:solidFill>
                <a:cs typeface="Arial" panose="020B0604020202020204" pitchFamily="34" charset="0"/>
              </a:rPr>
              <a:t>DM - Direct Message </a:t>
            </a:r>
            <a:r>
              <a:rPr lang="fr-FR" altLang="fr-FR" dirty="0">
                <a:cs typeface="Arial" panose="020B0604020202020204" pitchFamily="34" charset="0"/>
              </a:rPr>
              <a:t>: un message adressé à un utilisateur spécifique, visible de lui uniquement </a:t>
            </a:r>
          </a:p>
          <a:p>
            <a:pPr marL="825500" lvl="1" indent="-342900"/>
            <a:r>
              <a:rPr lang="fr-FR" altLang="fr-FR" dirty="0">
                <a:solidFill>
                  <a:srgbClr val="FF0000"/>
                </a:solidFill>
                <a:cs typeface="Arial" panose="020B0604020202020204" pitchFamily="34" charset="0"/>
              </a:rPr>
              <a:t>@ (suivi d’un pseudo) </a:t>
            </a:r>
            <a:r>
              <a:rPr lang="fr-FR" altLang="fr-FR" dirty="0">
                <a:cs typeface="Arial" panose="020B0604020202020204" pitchFamily="34" charset="0"/>
              </a:rPr>
              <a:t>: permet d’adresser un tweet  directement à un utilisateur de façon publique ou de le citer au cœur d’un tweet</a:t>
            </a:r>
          </a:p>
          <a:p>
            <a:pPr marL="825500" lvl="1" indent="-342900"/>
            <a:r>
              <a:rPr lang="fr-FR" altLang="fr-FR" dirty="0">
                <a:solidFill>
                  <a:srgbClr val="FF0000"/>
                </a:solidFill>
                <a:cs typeface="Arial" panose="020B0604020202020204" pitchFamily="34" charset="0"/>
              </a:rPr>
              <a:t>Hashtag ou # </a:t>
            </a:r>
            <a:r>
              <a:rPr lang="fr-FR" altLang="fr-FR" dirty="0">
                <a:cs typeface="Arial" panose="020B0604020202020204" pitchFamily="34" charset="0"/>
              </a:rPr>
              <a:t>: mot clé qui peut être rajouté dans un tweet afin de le catégoriser selon un contexte. </a:t>
            </a:r>
          </a:p>
          <a:p>
            <a:pPr marL="1301750" lvl="2" indent="-342900"/>
            <a:r>
              <a:rPr lang="fr-FR" altLang="fr-FR" dirty="0">
                <a:cs typeface="Arial" panose="020B0604020202020204" pitchFamily="34" charset="0"/>
              </a:rPr>
              <a:t>Hashtag célèbre : #FF : </a:t>
            </a:r>
            <a:r>
              <a:rPr lang="fr-FR" altLang="fr-FR" dirty="0" err="1">
                <a:cs typeface="Arial" panose="020B0604020202020204" pitchFamily="34" charset="0"/>
              </a:rPr>
              <a:t>Follow</a:t>
            </a:r>
            <a:r>
              <a:rPr lang="fr-FR" altLang="fr-FR" dirty="0">
                <a:cs typeface="Arial" panose="020B0604020202020204" pitchFamily="34" charset="0"/>
              </a:rPr>
              <a:t> Friday </a:t>
            </a:r>
          </a:p>
          <a:p>
            <a:pPr marL="825500" lvl="1" indent="-342900"/>
            <a:r>
              <a:rPr lang="fr-FR" altLang="fr-FR" dirty="0" err="1">
                <a:solidFill>
                  <a:srgbClr val="FF0000"/>
                </a:solidFill>
                <a:cs typeface="Arial" panose="020B0604020202020204" pitchFamily="34" charset="0"/>
              </a:rPr>
              <a:t>Trending</a:t>
            </a:r>
            <a:r>
              <a:rPr lang="fr-FR" altLang="fr-FR" dirty="0">
                <a:solidFill>
                  <a:srgbClr val="FF0000"/>
                </a:solidFill>
                <a:cs typeface="Arial" panose="020B0604020202020204" pitchFamily="34" charset="0"/>
              </a:rPr>
              <a:t> Topics ou Tendances </a:t>
            </a:r>
            <a:r>
              <a:rPr lang="fr-FR" altLang="fr-FR" dirty="0">
                <a:cs typeface="Arial" panose="020B0604020202020204" pitchFamily="34" charset="0"/>
              </a:rPr>
              <a:t>: les Hashtag les plus évoqués du moment. </a:t>
            </a:r>
          </a:p>
          <a:p>
            <a:pPr marL="825500" lvl="1" indent="-342900"/>
            <a:r>
              <a:rPr lang="fr-FR" altLang="fr-FR" dirty="0">
                <a:cs typeface="Arial" panose="020B0604020202020204" pitchFamily="34" charset="0"/>
              </a:rPr>
              <a:t>TL : Time Line : le flux de tweets d’un utilisateur</a:t>
            </a:r>
            <a:endParaRPr lang="en-US" altLang="fr-FR" dirty="0">
              <a:cs typeface="Arial" panose="020B0604020202020204" pitchFamily="34" charset="0"/>
            </a:endParaRPr>
          </a:p>
          <a:p>
            <a:pPr marL="825500" lvl="1" indent="-342900"/>
            <a:endParaRPr lang="fr-FR" altLang="fr-FR" dirty="0">
              <a:cs typeface="Arial" panose="020B0604020202020204" pitchFamily="34" charset="0"/>
            </a:endParaRPr>
          </a:p>
          <a:p>
            <a:pPr marL="825500" lvl="1" indent="-342900"/>
            <a:endParaRPr lang="fr-FR" altLang="fr-FR" dirty="0">
              <a:cs typeface="Arial" panose="020B0604020202020204" pitchFamily="34" charset="0"/>
            </a:endParaRPr>
          </a:p>
          <a:p>
            <a:pPr marL="825500" lvl="1" indent="-342900">
              <a:buClr>
                <a:srgbClr val="FF7200"/>
              </a:buClr>
              <a:buNone/>
            </a:pPr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109572" name="Titre 2"/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dirty="0"/>
              <a:t>parlez vous twitter ?</a:t>
            </a:r>
          </a:p>
        </p:txBody>
      </p:sp>
    </p:spTree>
    <p:extLst>
      <p:ext uri="{BB962C8B-B14F-4D97-AF65-F5344CB8AC3E}">
        <p14:creationId xmlns:p14="http://schemas.microsoft.com/office/powerpoint/2010/main" val="174616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1521" y="1296988"/>
            <a:ext cx="6778805" cy="439261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2400"/>
              </a:spcAft>
              <a:buNone/>
              <a:defRPr/>
            </a:pPr>
            <a:r>
              <a:rPr lang="en-US" dirty="0">
                <a:solidFill>
                  <a:srgbClr val="000000"/>
                </a:solidFill>
                <a:ea typeface="Lucida Grande" charset="0"/>
                <a:cs typeface="Lucida Grande" charset="0"/>
                <a:sym typeface="Lucida Grande" charset="0"/>
              </a:rPr>
              <a:t>Il n’existe pas de restriction d’âge sur Twitter, il faut:</a:t>
            </a:r>
          </a:p>
          <a:p>
            <a:pPr algn="just">
              <a:spcAft>
                <a:spcPts val="2400"/>
              </a:spcAft>
              <a:defRPr/>
            </a:pPr>
            <a:r>
              <a:rPr lang="fr-FR" sz="1800" dirty="0"/>
              <a:t>Bien </a:t>
            </a:r>
            <a:r>
              <a:rPr lang="fr-FR" sz="1800" dirty="0">
                <a:solidFill>
                  <a:schemeClr val="tx2"/>
                </a:solidFill>
              </a:rPr>
              <a:t>réfléchir </a:t>
            </a:r>
            <a:r>
              <a:rPr lang="fr-FR" sz="1800" dirty="0"/>
              <a:t>avant de publier une information sur Twitter.</a:t>
            </a:r>
          </a:p>
          <a:p>
            <a:pPr algn="just">
              <a:spcAft>
                <a:spcPts val="2400"/>
              </a:spcAft>
              <a:defRPr/>
            </a:pPr>
            <a:r>
              <a:rPr lang="fr-FR" sz="18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Appliquer l’option </a:t>
            </a:r>
            <a:r>
              <a:rPr lang="fr-FR" sz="1800" dirty="0">
                <a:solidFill>
                  <a:schemeClr val="tx2"/>
                </a:solidFill>
                <a:ea typeface="Lucida Grande" charset="0"/>
                <a:cs typeface="Lucida Grande" charset="0"/>
              </a:rPr>
              <a:t>« confidentialité » </a:t>
            </a:r>
            <a:r>
              <a:rPr lang="fr-FR" sz="18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aux tweets* pour choisir qui peut </a:t>
            </a:r>
            <a:r>
              <a:rPr lang="fr-FR" sz="1800" dirty="0"/>
              <a:t>suivre son activité. Son compte Twitter n’est alors plus public mais privé.</a:t>
            </a:r>
          </a:p>
          <a:p>
            <a:pPr algn="just">
              <a:spcAft>
                <a:spcPts val="2400"/>
              </a:spcAft>
              <a:defRPr/>
            </a:pPr>
            <a:r>
              <a:rPr lang="fr-FR" sz="1800" dirty="0"/>
              <a:t>Pas cocher l’option </a:t>
            </a:r>
            <a:r>
              <a:rPr lang="fr-FR" sz="1800" dirty="0">
                <a:solidFill>
                  <a:schemeClr val="tx2"/>
                </a:solidFill>
              </a:rPr>
              <a:t>« ajouter une localisation à vos tweets »</a:t>
            </a:r>
            <a:r>
              <a:rPr lang="fr-FR" sz="1800" dirty="0"/>
              <a:t>*. Si vous choisissez d’être géo localisé, vos  abonnés seront à même de savoir d’où vous publiez vos tweets.</a:t>
            </a:r>
          </a:p>
          <a:p>
            <a:pPr algn="just">
              <a:spcAft>
                <a:spcPts val="2400"/>
              </a:spcAft>
              <a:defRPr/>
            </a:pPr>
            <a:endParaRPr lang="fr-FR" sz="1800" dirty="0"/>
          </a:p>
          <a:p>
            <a:pPr marL="0" indent="0">
              <a:buNone/>
              <a:defRPr/>
            </a:pPr>
            <a:endParaRPr lang="fr-FR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dirty="0">
              <a:solidFill>
                <a:srgbClr val="000000"/>
              </a:solidFill>
              <a:ea typeface="Lucida Grande" charset="0"/>
              <a:cs typeface="Lucida Grande" charset="0"/>
              <a:sym typeface="Lucida Grande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0000"/>
              </a:solidFill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dirty="0">
              <a:solidFill>
                <a:srgbClr val="000000"/>
              </a:solidFill>
              <a:ea typeface="Lucida Grande" charset="0"/>
              <a:cs typeface="Lucida Grande" charset="0"/>
              <a:sym typeface="Lucida Grande" charset="0"/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rgbClr val="000000"/>
              </a:solidFill>
              <a:ea typeface="Lucida Grande" charset="0"/>
              <a:cs typeface="Lucida Grande" charset="0"/>
              <a:sym typeface="Lucida Grande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0000"/>
              </a:solidFill>
              <a:ea typeface="Lucida Grande" charset="0"/>
              <a:cs typeface="Lucida Grande" charset="0"/>
              <a:sym typeface="Lucida Grande" charset="0"/>
            </a:endParaRPr>
          </a:p>
          <a:p>
            <a:pPr marL="0" indent="0">
              <a:buNone/>
              <a:defRPr/>
            </a:pPr>
            <a:r>
              <a:rPr lang="fr-FR" sz="1800" dirty="0"/>
              <a:t>. </a:t>
            </a:r>
          </a:p>
        </p:txBody>
      </p:sp>
      <p:pic>
        <p:nvPicPr>
          <p:cNvPr id="108547" name="Picture 6" descr="U:\Images cours des parents\1617174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9065" r="8305"/>
          <a:stretch>
            <a:fillRect/>
          </a:stretch>
        </p:blipFill>
        <p:spPr bwMode="auto">
          <a:xfrm>
            <a:off x="7823200" y="1341438"/>
            <a:ext cx="240665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59853" y="333375"/>
            <a:ext cx="10496281" cy="83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>
              <a:defRPr/>
            </a:pPr>
            <a:r>
              <a:rPr lang="fr-FR" altLang="fr-FR" sz="4400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conseils pratiques sur Twitter </a:t>
            </a:r>
            <a:endParaRPr lang="en-US" altLang="fr-FR" sz="4400" kern="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108549" name="Rectangle 1"/>
          <p:cNvSpPr>
            <a:spLocks noChangeArrowheads="1"/>
          </p:cNvSpPr>
          <p:nvPr/>
        </p:nvSpPr>
        <p:spPr bwMode="auto">
          <a:xfrm>
            <a:off x="2330450" y="5997576"/>
            <a:ext cx="748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>
                <a:solidFill>
                  <a:srgbClr val="000000"/>
                </a:solidFill>
              </a:rPr>
              <a:t>* réglages à effectuer en cliquant sur l’icône Profil et ensuite sur « Paramètres </a:t>
            </a:r>
            <a:r>
              <a:rPr lang="fr-FR" altLang="fr-FR" sz="1400">
                <a:solidFill>
                  <a:srgbClr val="00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617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Quelques chiffres</a:t>
            </a:r>
          </a:p>
        </p:txBody>
      </p:sp>
    </p:spTree>
    <p:extLst>
      <p:ext uri="{BB962C8B-B14F-4D97-AF65-F5344CB8AC3E}">
        <p14:creationId xmlns:p14="http://schemas.microsoft.com/office/powerpoint/2010/main" val="2403876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réseaux Sociaux en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6B4B-4063-4458-82D0-DBE4DB046E2E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562" y="1220251"/>
            <a:ext cx="67151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98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chiffres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6B4B-4063-4458-82D0-DBE4DB046E2E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78" y="1617270"/>
            <a:ext cx="10133259" cy="363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9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 popularité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6B4B-4063-4458-82D0-DBE4DB046E2E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1285136"/>
            <a:ext cx="6982691" cy="52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Messageries instantanées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6B4B-4063-4458-82D0-DBE4DB046E2E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15" y="1674422"/>
            <a:ext cx="9557802" cy="35625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35190" y="3835730"/>
            <a:ext cx="228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C000"/>
                </a:solidFill>
              </a:rPr>
              <a:t>Chinois !!!</a:t>
            </a:r>
          </a:p>
        </p:txBody>
      </p:sp>
      <p:sp>
        <p:nvSpPr>
          <p:cNvPr id="7" name="Flèche courbée vers la droite 6"/>
          <p:cNvSpPr/>
          <p:nvPr/>
        </p:nvSpPr>
        <p:spPr>
          <a:xfrm rot="5897680">
            <a:off x="5418637" y="1347200"/>
            <a:ext cx="606365" cy="41297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>
          <a:xfrm rot="4930105" flipH="1">
            <a:off x="5598554" y="2993791"/>
            <a:ext cx="629312" cy="37542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22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Les réseaux sociaux en France en 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6B4B-4063-4458-82D0-DBE4DB046E2E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96" y="2336222"/>
            <a:ext cx="10100503" cy="3470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7318" y="1562043"/>
            <a:ext cx="8376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http://www.blogdumoderateur.com/50-chiffres-medias-sociaux-2016/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29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/>
          <a:lstStyle/>
          <a:p>
            <a:r>
              <a:rPr lang="fr-FR" dirty="0"/>
              <a:t>Les typologies de réseau social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Le premier réseau social c’est : …</a:t>
            </a:r>
          </a:p>
          <a:p>
            <a:endParaRPr lang="fr-FR" dirty="0"/>
          </a:p>
          <a:p>
            <a:r>
              <a:rPr lang="fr-FR" dirty="0"/>
              <a:t>Eh non ce n’est pas Facebook !</a:t>
            </a:r>
          </a:p>
          <a:p>
            <a:endParaRPr lang="fr-FR" dirty="0"/>
          </a:p>
          <a:p>
            <a:r>
              <a:rPr lang="fr-FR" dirty="0"/>
              <a:t>C’est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53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4396" cy="803275"/>
          </a:xfrm>
        </p:spPr>
        <p:txBody>
          <a:bodyPr>
            <a:noAutofit/>
          </a:bodyPr>
          <a:lstStyle/>
          <a:p>
            <a:r>
              <a:rPr lang="fr-FR" sz="4000" dirty="0"/>
              <a:t>Le bistrot, le café du coin, le bar du quartier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89" y="2034861"/>
            <a:ext cx="5163907" cy="3872930"/>
          </a:xfr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838200" y="1270000"/>
            <a:ext cx="5021687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38200" y="1270000"/>
            <a:ext cx="5189113" cy="4906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On va au bistrot pour : </a:t>
            </a:r>
          </a:p>
          <a:p>
            <a:endParaRPr lang="fr-FR" dirty="0"/>
          </a:p>
          <a:p>
            <a:pPr lvl="1"/>
            <a:r>
              <a:rPr lang="fr-FR" dirty="0"/>
              <a:t>Boire un coup</a:t>
            </a:r>
          </a:p>
          <a:p>
            <a:pPr lvl="1"/>
            <a:r>
              <a:rPr lang="fr-FR" dirty="0"/>
              <a:t>Se donner rendez vous</a:t>
            </a:r>
          </a:p>
          <a:p>
            <a:pPr lvl="1"/>
            <a:r>
              <a:rPr lang="fr-FR" dirty="0"/>
              <a:t>Rencontrer des gens</a:t>
            </a:r>
          </a:p>
          <a:p>
            <a:pPr lvl="1"/>
            <a:r>
              <a:rPr lang="fr-FR" dirty="0"/>
              <a:t>Faire un PMU</a:t>
            </a:r>
          </a:p>
          <a:p>
            <a:pPr lvl="1"/>
            <a:r>
              <a:rPr lang="fr-FR" dirty="0"/>
              <a:t>Voir un spectacle</a:t>
            </a:r>
          </a:p>
          <a:p>
            <a:pPr lvl="1"/>
            <a:r>
              <a:rPr lang="fr-FR" dirty="0"/>
              <a:t>Lire le journal</a:t>
            </a:r>
          </a:p>
          <a:p>
            <a:pPr lvl="1"/>
            <a:r>
              <a:rPr lang="fr-FR" dirty="0"/>
              <a:t>Discuter avec des inconnus</a:t>
            </a:r>
          </a:p>
          <a:p>
            <a:pPr lvl="1"/>
            <a:r>
              <a:rPr lang="fr-FR" dirty="0"/>
              <a:t>…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Bref se socialiser </a:t>
            </a:r>
          </a:p>
        </p:txBody>
      </p:sp>
    </p:spTree>
    <p:extLst>
      <p:ext uri="{BB962C8B-B14F-4D97-AF65-F5344CB8AC3E}">
        <p14:creationId xmlns:p14="http://schemas.microsoft.com/office/powerpoint/2010/main" val="25052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4396" cy="803275"/>
          </a:xfrm>
        </p:spPr>
        <p:txBody>
          <a:bodyPr>
            <a:noAutofit/>
          </a:bodyPr>
          <a:lstStyle/>
          <a:p>
            <a:r>
              <a:rPr lang="fr-FR" sz="4000" dirty="0"/>
              <a:t>On va sur un réseau social pour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38200" y="1270000"/>
            <a:ext cx="5021687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38200" y="1270000"/>
            <a:ext cx="6953518" cy="4906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Echanger des informations ou simplement s’informer</a:t>
            </a:r>
          </a:p>
          <a:p>
            <a:r>
              <a:rPr lang="fr-FR" dirty="0"/>
              <a:t>Partager des moments personnels</a:t>
            </a:r>
          </a:p>
          <a:p>
            <a:r>
              <a:rPr lang="fr-FR" dirty="0"/>
              <a:t>Communiquer ses passions</a:t>
            </a:r>
          </a:p>
          <a:p>
            <a:r>
              <a:rPr lang="fr-FR" dirty="0"/>
              <a:t>Suivre des évènements</a:t>
            </a:r>
          </a:p>
          <a:p>
            <a:r>
              <a:rPr lang="fr-FR" dirty="0"/>
              <a:t>Pour consommer</a:t>
            </a:r>
          </a:p>
          <a:p>
            <a:r>
              <a:rPr lang="fr-FR" dirty="0"/>
              <a:t>Pour passer le temps</a:t>
            </a:r>
          </a:p>
          <a:p>
            <a:r>
              <a:rPr lang="fr-FR" dirty="0"/>
              <a:t>Pour prendre des nouvelles des amis</a:t>
            </a:r>
          </a:p>
          <a:p>
            <a:r>
              <a:rPr lang="fr-FR" dirty="0"/>
              <a:t>Pour rencontrer des gens</a:t>
            </a:r>
          </a:p>
          <a:p>
            <a:r>
              <a:rPr lang="fr-FR" dirty="0"/>
              <a:t>Pour se faire voir</a:t>
            </a:r>
          </a:p>
          <a:p>
            <a:r>
              <a:rPr lang="fr-FR" dirty="0"/>
              <a:t>Pour trouver l’inspiration</a:t>
            </a:r>
          </a:p>
          <a:p>
            <a:r>
              <a:rPr lang="fr-FR" dirty="0"/>
              <a:t>Pour faire du business</a:t>
            </a:r>
          </a:p>
          <a:p>
            <a:r>
              <a:rPr lang="fr-FR" dirty="0"/>
              <a:t>Pour oublier, …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Bref … se socialiser également mais avec une portée différente</a:t>
            </a:r>
          </a:p>
        </p:txBody>
      </p:sp>
    </p:spTree>
    <p:extLst>
      <p:ext uri="{BB962C8B-B14F-4D97-AF65-F5344CB8AC3E}">
        <p14:creationId xmlns:p14="http://schemas.microsoft.com/office/powerpoint/2010/main" val="290740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>
            <a:normAutofit/>
          </a:bodyPr>
          <a:lstStyle/>
          <a:p>
            <a:r>
              <a:rPr lang="fr-FR" sz="3600" dirty="0"/>
              <a:t>Faire partie d’un réseau social, çà sert à quoi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Pour un individu</a:t>
            </a:r>
          </a:p>
          <a:p>
            <a:endParaRPr lang="fr-FR" dirty="0"/>
          </a:p>
          <a:p>
            <a:r>
              <a:rPr lang="fr-FR" dirty="0"/>
              <a:t>C’est un moyen de sortir de l'isolement </a:t>
            </a:r>
          </a:p>
          <a:p>
            <a:r>
              <a:rPr lang="fr-FR" dirty="0"/>
              <a:t>Ce sont des opportunités de développement personnel </a:t>
            </a:r>
          </a:p>
          <a:p>
            <a:r>
              <a:rPr lang="fr-FR" dirty="0"/>
              <a:t>Ca permet de disposer de contacts</a:t>
            </a:r>
          </a:p>
          <a:p>
            <a:pPr lvl="1"/>
            <a:r>
              <a:rPr lang="fr-FR" dirty="0"/>
              <a:t>obtenir des conseils, </a:t>
            </a:r>
          </a:p>
          <a:p>
            <a:pPr lvl="1"/>
            <a:r>
              <a:rPr lang="fr-FR" dirty="0"/>
              <a:t>partager des idées, </a:t>
            </a:r>
          </a:p>
          <a:p>
            <a:pPr lvl="1"/>
            <a:r>
              <a:rPr lang="fr-FR" dirty="0"/>
              <a:t>élargir ses contacts…, </a:t>
            </a:r>
          </a:p>
          <a:p>
            <a:r>
              <a:rPr lang="fr-FR" dirty="0"/>
              <a:t>C’est une possibilité de se faire connaître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06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>
            <a:normAutofit/>
          </a:bodyPr>
          <a:lstStyle/>
          <a:p>
            <a:r>
              <a:rPr lang="fr-FR" sz="3600" dirty="0"/>
              <a:t>Faire partie d’un réseau social, çà sert à quoi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Pour une entreprise ou un professionnel</a:t>
            </a:r>
          </a:p>
          <a:p>
            <a:r>
              <a:rPr lang="fr-FR" dirty="0"/>
              <a:t>A communiquer un événement :</a:t>
            </a:r>
          </a:p>
          <a:p>
            <a:pPr lvl="1"/>
            <a:r>
              <a:rPr lang="fr-FR" dirty="0"/>
              <a:t>inauguration,</a:t>
            </a:r>
          </a:p>
          <a:p>
            <a:pPr lvl="1"/>
            <a:r>
              <a:rPr lang="fr-FR" dirty="0"/>
              <a:t>conférence,</a:t>
            </a:r>
          </a:p>
          <a:p>
            <a:pPr lvl="1"/>
            <a:r>
              <a:rPr lang="fr-FR" dirty="0"/>
              <a:t>lancement d’un nouveau produit, </a:t>
            </a:r>
          </a:p>
          <a:p>
            <a:pPr lvl="1"/>
            <a:r>
              <a:rPr lang="fr-FR" dirty="0"/>
              <a:t>soldes, </a:t>
            </a:r>
          </a:p>
          <a:p>
            <a:pPr lvl="1"/>
            <a:r>
              <a:rPr lang="fr-FR" dirty="0"/>
              <a:t>offres spéciales, …</a:t>
            </a:r>
          </a:p>
          <a:p>
            <a:r>
              <a:rPr lang="fr-FR" dirty="0"/>
              <a:t>A établir de nouvelles relations :</a:t>
            </a:r>
          </a:p>
          <a:p>
            <a:pPr lvl="1"/>
            <a:r>
              <a:rPr lang="fr-FR" dirty="0"/>
              <a:t>partenaires,</a:t>
            </a:r>
          </a:p>
          <a:p>
            <a:pPr lvl="1"/>
            <a:r>
              <a:rPr lang="fr-FR" dirty="0"/>
              <a:t>clients,</a:t>
            </a:r>
          </a:p>
          <a:p>
            <a:pPr lvl="1"/>
            <a:r>
              <a:rPr lang="fr-FR" dirty="0"/>
              <a:t>embauche) </a:t>
            </a:r>
          </a:p>
          <a:p>
            <a:r>
              <a:rPr lang="fr-FR" dirty="0"/>
              <a:t>A améliorer sa présence dans les moteurs de recherche.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4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>
            <a:normAutofit fontScale="90000"/>
          </a:bodyPr>
          <a:lstStyle/>
          <a:p>
            <a:r>
              <a:rPr lang="fr-FR" dirty="0"/>
              <a:t>Les différents types de réseaux sociaux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2443" y="1360153"/>
            <a:ext cx="10515600" cy="4140316"/>
          </a:xfrm>
        </p:spPr>
        <p:txBody>
          <a:bodyPr>
            <a:normAutofit fontScale="70000" lnSpcReduction="20000"/>
          </a:bodyPr>
          <a:lstStyle/>
          <a:p>
            <a:r>
              <a:rPr lang="fr-FR" sz="1800" b="1" dirty="0"/>
              <a:t>Le grand café central</a:t>
            </a:r>
            <a:r>
              <a:rPr lang="fr-FR" sz="1800" dirty="0"/>
              <a:t> (Facebook) : on y va tous au moins une fois de temps en temps. </a:t>
            </a:r>
          </a:p>
          <a:p>
            <a:endParaRPr lang="fr-FR" sz="1800" dirty="0"/>
          </a:p>
          <a:p>
            <a:r>
              <a:rPr lang="fr-FR" sz="1800" b="1" dirty="0"/>
              <a:t>Le café branché</a:t>
            </a:r>
            <a:r>
              <a:rPr lang="fr-FR" sz="1800" dirty="0"/>
              <a:t> (Twitter) : la salle bondée, musique à fond et ça parle fort en permanence</a:t>
            </a:r>
          </a:p>
          <a:p>
            <a:endParaRPr lang="fr-FR" sz="1800" dirty="0"/>
          </a:p>
          <a:p>
            <a:r>
              <a:rPr lang="fr-FR" sz="1800" b="1" dirty="0"/>
              <a:t>Le salon de thé</a:t>
            </a:r>
            <a:r>
              <a:rPr lang="fr-FR" sz="1800" dirty="0"/>
              <a:t> (Pinterest) : ambiance feutrée et plutôt féminine. </a:t>
            </a:r>
          </a:p>
          <a:p>
            <a:endParaRPr lang="fr-FR" sz="1800" dirty="0"/>
          </a:p>
          <a:p>
            <a:r>
              <a:rPr lang="fr-FR" sz="1800" b="1" dirty="0"/>
              <a:t>Le fast-food</a:t>
            </a:r>
            <a:r>
              <a:rPr lang="fr-FR" sz="1800" dirty="0"/>
              <a:t> (</a:t>
            </a:r>
            <a:r>
              <a:rPr lang="fr-FR" sz="1800" dirty="0" err="1"/>
              <a:t>Snapchat</a:t>
            </a:r>
            <a:r>
              <a:rPr lang="fr-FR" sz="1800" dirty="0"/>
              <a:t>) : on ne s’attarde pas. On ne fait que passer après l’école.</a:t>
            </a:r>
          </a:p>
          <a:p>
            <a:endParaRPr lang="fr-FR" sz="1800" dirty="0"/>
          </a:p>
          <a:p>
            <a:r>
              <a:rPr lang="fr-FR" sz="1800" b="1" dirty="0"/>
              <a:t>Le café en face du lycée ou de l’université</a:t>
            </a:r>
            <a:r>
              <a:rPr lang="fr-FR" sz="1800" dirty="0"/>
              <a:t> (Instagram) : on est entre nous.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/>
              <a:t>Quelques autres </a:t>
            </a:r>
          </a:p>
          <a:p>
            <a:endParaRPr lang="fr-FR" sz="1800" b="1" dirty="0"/>
          </a:p>
          <a:p>
            <a:pPr lvl="1"/>
            <a:r>
              <a:rPr lang="fr-FR" sz="1700" dirty="0" err="1"/>
              <a:t>Youtube</a:t>
            </a:r>
            <a:r>
              <a:rPr lang="fr-FR" sz="1700" dirty="0"/>
              <a:t> : dédiée vidéo</a:t>
            </a:r>
          </a:p>
          <a:p>
            <a:pPr lvl="1"/>
            <a:endParaRPr lang="fr-FR" sz="1700" dirty="0"/>
          </a:p>
          <a:p>
            <a:pPr lvl="1"/>
            <a:r>
              <a:rPr lang="fr-FR" sz="1700" dirty="0"/>
              <a:t>LinkedIn : réseau professionnel orienté recherche d’emploi </a:t>
            </a:r>
          </a:p>
          <a:p>
            <a:pPr lvl="1"/>
            <a:endParaRPr lang="fr-FR" sz="1700" dirty="0"/>
          </a:p>
          <a:p>
            <a:pPr lvl="1"/>
            <a:r>
              <a:rPr lang="fr-FR" sz="1700" dirty="0"/>
              <a:t>Google+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" name="Picture 10" descr="Snapch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12" y="2768024"/>
            <a:ext cx="532351" cy="5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nte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90" y="2090933"/>
            <a:ext cx="742079" cy="7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45" y="1119274"/>
            <a:ext cx="537172" cy="5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88" y="1723101"/>
            <a:ext cx="607066" cy="4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Instagr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21" y="3325017"/>
            <a:ext cx="597026" cy="5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2.qwant.com/thumbr/?u=http%3A%2F%2F1.bp.blogspot.com%2F-RhXvmeZIVnE%2FT3SBUj5MXgI%2FAAAAAAAABxM%2F8UF1I9qsLIc%2Fs1600%2Flinkedin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87" y="4712677"/>
            <a:ext cx="502109" cy="50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s1.qwant.com/thumbr/?u=http%3A%2F%2F1.bp.blogspot.com%2F-qxa6QDIG51g%2FURBDmbfsquI%2FAAAAAAAABFU%2FaVkYzAnn8bc%2Fs1600%2Fyoutube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86" y="4318908"/>
            <a:ext cx="472559" cy="4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s://s2.qwant.com/thumbr/?u=http%3A%2F%2Fimg.actualidadgadget.com%2Fwp-content%2Fuploads%2F2015%2F09%2FGooglepl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45" y="5121108"/>
            <a:ext cx="455897" cy="45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1803" y="1252025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1490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832166" y="1826455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307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93876" y="2332893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17766" y="2881533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495735" y="3458309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03033" y="4808807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380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838135" y="4316437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&gt; 1000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par mois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825261" y="5189025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343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655" y="5711482"/>
            <a:ext cx="8533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3,025  milliards d’internautes dans  le monde,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2,060 milliards actifs sur les réseaux sociaux, soit 68% des internautes et 28% de la population mondiale.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Temps passé sur les réseaux sociaux : 2 heures par jour dans le monde, 1h30 en France.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7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803275"/>
          </a:xfrm>
        </p:spPr>
        <p:txBody>
          <a:bodyPr/>
          <a:lstStyle/>
          <a:p>
            <a:r>
              <a:rPr lang="fr-FR" dirty="0"/>
              <a:t>Réseau social versus Café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mêmes mécanismes et fonctions de base </a:t>
            </a:r>
          </a:p>
          <a:p>
            <a:endParaRPr lang="fr-FR" dirty="0"/>
          </a:p>
          <a:p>
            <a:r>
              <a:rPr lang="fr-FR" dirty="0"/>
              <a:t>MAIS …</a:t>
            </a:r>
          </a:p>
          <a:p>
            <a:pPr lvl="1"/>
            <a:r>
              <a:rPr lang="fr-FR" dirty="0"/>
              <a:t>Une différence d’échelle !</a:t>
            </a:r>
          </a:p>
          <a:p>
            <a:endParaRPr lang="fr-FR" dirty="0"/>
          </a:p>
          <a:p>
            <a:pPr lvl="1"/>
            <a:r>
              <a:rPr lang="fr-FR" dirty="0"/>
              <a:t>Le café limite géographiquement les relations</a:t>
            </a:r>
          </a:p>
          <a:p>
            <a:endParaRPr lang="fr-FR" dirty="0"/>
          </a:p>
          <a:p>
            <a:pPr lvl="1"/>
            <a:r>
              <a:rPr lang="fr-FR" dirty="0"/>
              <a:t>Les réseaux sociaux sur internet abolissent cette relation de proximité</a:t>
            </a:r>
          </a:p>
          <a:p>
            <a:endParaRPr lang="fr-FR" dirty="0"/>
          </a:p>
          <a:p>
            <a:pPr lvl="1"/>
            <a:r>
              <a:rPr lang="fr-FR" dirty="0"/>
              <a:t>Les relations se « virtualisent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6626" y="6359401"/>
            <a:ext cx="599374" cy="365125"/>
          </a:xfrm>
        </p:spPr>
        <p:txBody>
          <a:bodyPr/>
          <a:lstStyle/>
          <a:p>
            <a:fld id="{8C6C6B4B-4063-4458-82D0-DBE4DB046E2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6187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7697E15D-B926-41E8-80E3-8A519A6A0A1C}" vid="{F0887AB3-36F8-429F-B2A8-629362F9CC3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OS</Template>
  <TotalTime>3110</TotalTime>
  <Words>1521</Words>
  <Application>Microsoft Office PowerPoint</Application>
  <PresentationFormat>Grand écran</PresentationFormat>
  <Paragraphs>266</Paragraphs>
  <Slides>29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Helvetica 35 Thin</vt:lpstr>
      <vt:lpstr>Helvetica 45 Light</vt:lpstr>
      <vt:lpstr>Helvetica 65 Medium</vt:lpstr>
      <vt:lpstr>Lucida Grande</vt:lpstr>
      <vt:lpstr>Thème Office</vt:lpstr>
      <vt:lpstr>Les Réseaux Sociaux</vt:lpstr>
      <vt:lpstr>Un réseau social, c’est quoi ?</vt:lpstr>
      <vt:lpstr>Les typologies de réseau social</vt:lpstr>
      <vt:lpstr>Le bistrot, le café du coin, le bar du quartier</vt:lpstr>
      <vt:lpstr>On va sur un réseau social pour : </vt:lpstr>
      <vt:lpstr>Faire partie d’un réseau social, çà sert à quoi</vt:lpstr>
      <vt:lpstr>Faire partie d’un réseau social, çà sert à quoi</vt:lpstr>
      <vt:lpstr>Les différents types de réseaux sociaux</vt:lpstr>
      <vt:lpstr>Réseau social versus Café</vt:lpstr>
      <vt:lpstr>Avantages / Inconvénients</vt:lpstr>
      <vt:lpstr>Gérer son profil</vt:lpstr>
      <vt:lpstr>Présentation PowerPoint</vt:lpstr>
      <vt:lpstr>Présentation PowerPoint</vt:lpstr>
      <vt:lpstr>Présentation PowerPoint</vt:lpstr>
      <vt:lpstr>Présentation PowerPoint</vt:lpstr>
      <vt:lpstr>Mon Fil d’actualité</vt:lpstr>
      <vt:lpstr>Mon journal personnel</vt:lpstr>
      <vt:lpstr>Le bandeau supérieur</vt:lpstr>
      <vt:lpstr>Présentation PowerPoint</vt:lpstr>
      <vt:lpstr>Twitter : 307 millions d’utilisateurs</vt:lpstr>
      <vt:lpstr>Présentation PowerPoint</vt:lpstr>
      <vt:lpstr>parlez vous twitter ?</vt:lpstr>
      <vt:lpstr>Présentation PowerPoint</vt:lpstr>
      <vt:lpstr>Présentation PowerPoint</vt:lpstr>
      <vt:lpstr>Les réseaux Sociaux en 2016</vt:lpstr>
      <vt:lpstr>Quelques chiffres </vt:lpstr>
      <vt:lpstr>Par popularité</vt:lpstr>
      <vt:lpstr>Messageries instantanées</vt:lpstr>
      <vt:lpstr>Les réseaux sociaux en France en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Réseaux Sociaux</dc:title>
  <dc:creator>Marc PATURAUX</dc:creator>
  <cp:lastModifiedBy>Marcel Morvan</cp:lastModifiedBy>
  <cp:revision>60</cp:revision>
  <dcterms:created xsi:type="dcterms:W3CDTF">2016-03-23T09:30:48Z</dcterms:created>
  <dcterms:modified xsi:type="dcterms:W3CDTF">2016-12-07T16:57:32Z</dcterms:modified>
</cp:coreProperties>
</file>