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6" r:id="rId1"/>
  </p:sldMasterIdLst>
  <p:notesMasterIdLst>
    <p:notesMasterId r:id="rId12"/>
  </p:notesMasterIdLst>
  <p:sldIdLst>
    <p:sldId id="256" r:id="rId2"/>
    <p:sldId id="579" r:id="rId3"/>
    <p:sldId id="581" r:id="rId4"/>
    <p:sldId id="582" r:id="rId5"/>
    <p:sldId id="589" r:id="rId6"/>
    <p:sldId id="590" r:id="rId7"/>
    <p:sldId id="591" r:id="rId8"/>
    <p:sldId id="588" r:id="rId9"/>
    <p:sldId id="587" r:id="rId10"/>
    <p:sldId id="57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umimoji="1" sz="4800" u="sng" kern="1200">
        <a:solidFill>
          <a:schemeClr val="accent2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5750B"/>
    <a:srgbClr val="0000FF"/>
    <a:srgbClr val="FF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1" autoAdjust="0"/>
    <p:restoredTop sz="91039" autoAdjust="0"/>
  </p:normalViewPr>
  <p:slideViewPr>
    <p:cSldViewPr>
      <p:cViewPr varScale="1">
        <p:scale>
          <a:sx n="42" d="100"/>
          <a:sy n="42" d="100"/>
        </p:scale>
        <p:origin x="11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2000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20000"/>
              </a:spcBef>
              <a:defRPr sz="1200"/>
            </a:lvl1pPr>
          </a:lstStyle>
          <a:p>
            <a:pPr>
              <a:defRPr/>
            </a:pPr>
            <a:fld id="{6DD8CDC7-507D-4AED-8887-97EB360F2AA2}" type="datetimeFigureOut">
              <a:rPr lang="fr-FR"/>
              <a:pPr>
                <a:defRPr/>
              </a:pPr>
              <a:t>15/03/2016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2000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200" smtClean="0"/>
            </a:lvl1pPr>
          </a:lstStyle>
          <a:p>
            <a:pPr>
              <a:defRPr/>
            </a:pPr>
            <a:fld id="{6FBDE1AD-ACBA-4382-B7A4-4944C6BDA5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16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26"/>
          <p:cNvSpPr>
            <a:spLocks noChangeArrowheads="1"/>
          </p:cNvSpPr>
          <p:nvPr/>
        </p:nvSpPr>
        <p:spPr bwMode="auto">
          <a:xfrm>
            <a:off x="1600200" y="-2209800"/>
            <a:ext cx="9144000" cy="906780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5" name="Rectangle 1029"/>
          <p:cNvSpPr>
            <a:spLocks noChangeArrowheads="1"/>
          </p:cNvSpPr>
          <p:nvPr/>
        </p:nvSpPr>
        <p:spPr bwMode="auto">
          <a:xfrm>
            <a:off x="0" y="0"/>
            <a:ext cx="3810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6" name="Rectangle 1030"/>
          <p:cNvSpPr>
            <a:spLocks noChangeArrowheads="1"/>
          </p:cNvSpPr>
          <p:nvPr/>
        </p:nvSpPr>
        <p:spPr bwMode="auto">
          <a:xfrm>
            <a:off x="0" y="0"/>
            <a:ext cx="381000" cy="228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379907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79908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76600"/>
            <a:ext cx="6400800" cy="1752600"/>
          </a:xfrm>
          <a:effectLst>
            <a:outerShdw dist="81320" dir="2319588" algn="ctr" rotWithShape="0">
              <a:srgbClr val="808080"/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03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03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155D21-7118-4A18-B128-920D4EE56A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343DC4-2659-463A-9F02-E13DE090A51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2250" y="609600"/>
            <a:ext cx="1885950" cy="5334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505450" cy="5334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D59C18-FC0E-45B0-9D21-333A5675E7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BD3ACF-9ACD-4799-BA19-5EC51003DD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2AED28-1D4D-44DF-84BF-CEE45F09A0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57222B-8DA1-4A69-B542-57487663C4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5E27B1-6E42-41B2-8541-81D19B6AFB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1E8684-79F5-4C4A-BB4A-34F101A822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87B8D4-BA36-4068-971D-290157BA4F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E0F2DE-8D25-4CCF-8237-66143C75B5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F787F0-E83C-4B35-A09D-327F329851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600200" y="-2209800"/>
            <a:ext cx="9144000" cy="906780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3788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86000"/>
            <a:ext cx="7543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  <a:p>
            <a:pPr lvl="3"/>
            <a:endParaRPr lang="fr-FR" smtClean="0"/>
          </a:p>
        </p:txBody>
      </p:sp>
      <p:sp>
        <p:nvSpPr>
          <p:cNvPr id="1029" name="Rectangle 8"/>
          <p:cNvSpPr>
            <a:spLocks noChangeArrowheads="1"/>
          </p:cNvSpPr>
          <p:nvPr/>
        </p:nvSpPr>
        <p:spPr bwMode="auto">
          <a:xfrm>
            <a:off x="0" y="0"/>
            <a:ext cx="3810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381000" cy="228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37889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5943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20000"/>
              </a:spcBef>
              <a:defRPr kumimoji="0" sz="1400" u="none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89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38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defRPr kumimoji="0" sz="1400" u="none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89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33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kumimoji="0" sz="1400" u="none" smtClean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506F0049-3229-4720-B9E1-4088FCA57B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Clr>
          <a:schemeClr val="tx1"/>
        </a:buClr>
        <a:buChar char="•"/>
        <a:defRPr kumimoji="1" sz="3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Char char="–"/>
        <a:defRPr kumimoji="1"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Afficher l'image d'origin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5754931" cy="26454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pic>
        <p:nvPicPr>
          <p:cNvPr id="13322" name="Picture 11" descr="http://wiki.scratch.mit.edu/w/images/Scratchlogo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8482" y="3800356"/>
            <a:ext cx="1714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4508376" y="2795019"/>
            <a:ext cx="3719513" cy="3771900"/>
          </a:xfrm>
          <a:prstGeom prst="diamond">
            <a:avLst/>
          </a:prstGeom>
          <a:gradFill flip="none" rotWithShape="1">
            <a:gsLst>
              <a:gs pos="0">
                <a:srgbClr val="F5750B">
                  <a:lumMod val="90000"/>
                </a:srgbClr>
              </a:gs>
              <a:gs pos="100000">
                <a:srgbClr val="F0EBD5"/>
              </a:gs>
              <a:gs pos="100000">
                <a:srgbClr val="D1C39F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tIns="0"/>
          <a:lstStyle/>
          <a:p>
            <a:pPr algn="ctr">
              <a:spcBef>
                <a:spcPct val="20000"/>
              </a:spcBef>
              <a:defRPr/>
            </a:pPr>
            <a:endParaRPr kumimoji="0" lang="fr-FR" sz="2400" b="1" u="none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kumimoji="0" lang="fr-FR" sz="2400" b="1" u="none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kumimoji="0" lang="fr-FR" sz="2400" b="1" u="none" dirty="0">
                <a:solidFill>
                  <a:schemeClr val="accent6">
                    <a:lumMod val="50000"/>
                  </a:schemeClr>
                </a:solidFill>
              </a:rPr>
              <a:t>Un logiciel à tout faire </a:t>
            </a:r>
            <a:r>
              <a:rPr kumimoji="0" lang="fr-FR" sz="2800" b="1" u="none" dirty="0">
                <a:solidFill>
                  <a:schemeClr val="accent6">
                    <a:lumMod val="50000"/>
                  </a:schemeClr>
                </a:solidFill>
              </a:rPr>
              <a:t>!</a:t>
            </a:r>
          </a:p>
        </p:txBody>
      </p:sp>
      <p:pic>
        <p:nvPicPr>
          <p:cNvPr id="8" name="Picture 11" descr="http://wiki.scratch.mit.edu/w/images/Scratchlogo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10882" y="3952756"/>
            <a:ext cx="1714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31" y="4144274"/>
            <a:ext cx="21717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31" y="488734"/>
            <a:ext cx="7889338" cy="5880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ulle ronde 1"/>
          <p:cNvSpPr/>
          <p:nvPr/>
        </p:nvSpPr>
        <p:spPr bwMode="auto">
          <a:xfrm>
            <a:off x="5454740" y="1700808"/>
            <a:ext cx="2465298" cy="1368152"/>
          </a:xfrm>
          <a:prstGeom prst="wedgeEllipseCallout">
            <a:avLst>
              <a:gd name="adj1" fmla="val -50926"/>
              <a:gd name="adj2" fmla="val 62500"/>
            </a:avLst>
          </a:prstGeom>
          <a:solidFill>
            <a:srgbClr val="FFFF00">
              <a:alpha val="45000"/>
            </a:srgb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796136" y="1916832"/>
            <a:ext cx="1800200" cy="64807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A toi de jouer !</a:t>
            </a:r>
            <a:endParaRPr kumimoji="0" lang="fr-FR" altLang="fr-FR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12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03237" y="1196752"/>
            <a:ext cx="813752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2000" u="none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		</a:t>
            </a:r>
            <a:r>
              <a:rPr lang="fr-FR" sz="2800" b="1" i="1" u="none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Scratch</a:t>
            </a:r>
            <a:r>
              <a:rPr lang="fr-FR" sz="2800" u="none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u="none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est un logiciel </a:t>
            </a:r>
            <a:r>
              <a:rPr lang="fr-FR" sz="2800" u="none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pour </a:t>
            </a:r>
            <a:r>
              <a:rPr lang="fr-FR" sz="2800" u="none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initier les jeunes, </a:t>
            </a:r>
            <a:r>
              <a:rPr lang="fr-FR" sz="2800" b="1" u="none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7 à 77 ans</a:t>
            </a:r>
            <a:r>
              <a:rPr lang="fr-FR" sz="2800" u="none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à </a:t>
            </a:r>
            <a:r>
              <a:rPr lang="fr-FR" sz="2800" u="none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programmation. </a:t>
            </a:r>
            <a:endParaRPr lang="fr-FR" sz="2800" u="none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79712" y="2828835"/>
            <a:ext cx="31683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i="1" u="none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Ouh</a:t>
            </a:r>
            <a:r>
              <a:rPr lang="fr-FR" sz="2800" b="1" i="1" u="none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là </a:t>
            </a:r>
            <a:r>
              <a:rPr lang="fr-FR" sz="2800" b="1" i="1" u="none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fr-FR" sz="2800" b="1" i="1" u="none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c’est compliqué la programmation ?</a:t>
            </a:r>
            <a:endParaRPr lang="fr-FR" sz="2800" i="1" u="non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8135938" cy="338138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1600" b="1" u="none" dirty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fr-FR" sz="1600" b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C’est quoi </a:t>
            </a:r>
            <a:r>
              <a:rPr lang="fr-FR" sz="1600" b="1" i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SCRATCH </a:t>
            </a:r>
            <a:r>
              <a:rPr lang="fr-FR" sz="1600" b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u="none" dirty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à coins arrondis 1"/>
          <p:cNvSpPr/>
          <p:nvPr/>
        </p:nvSpPr>
        <p:spPr bwMode="auto">
          <a:xfrm>
            <a:off x="1835696" y="2666289"/>
            <a:ext cx="3312368" cy="1754326"/>
          </a:xfrm>
          <a:prstGeom prst="wedgeRoundRectCallout">
            <a:avLst>
              <a:gd name="adj1" fmla="val 56279"/>
              <a:gd name="adj2" fmla="val 73810"/>
              <a:gd name="adj3" fmla="val 16667"/>
            </a:avLst>
          </a:prstGeom>
          <a:solidFill>
            <a:schemeClr val="tx1">
              <a:lumMod val="75000"/>
              <a:alpha val="16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191813"/>
            <a:ext cx="13525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68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 bwMode="auto">
          <a:xfrm>
            <a:off x="2987824" y="1052736"/>
            <a:ext cx="5616624" cy="2448272"/>
          </a:xfrm>
          <a:prstGeom prst="wedgeRoundRectCallout">
            <a:avLst>
              <a:gd name="adj1" fmla="val -57594"/>
              <a:gd name="adj2" fmla="val 78080"/>
              <a:gd name="adj3" fmla="val 16667"/>
            </a:avLst>
          </a:prstGeom>
          <a:solidFill>
            <a:schemeClr val="tx1">
              <a:lumMod val="75000"/>
              <a:alpha val="18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170433" y="1152435"/>
            <a:ext cx="540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u="none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non, c’est très simple. </a:t>
            </a:r>
          </a:p>
          <a:p>
            <a:r>
              <a:rPr lang="fr-FR" sz="2800" i="1" u="none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programmation permet </a:t>
            </a:r>
            <a:r>
              <a:rPr lang="fr-FR" sz="2800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d’écrire des </a:t>
            </a:r>
            <a:r>
              <a:rPr lang="fr-FR" sz="2800" b="1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histoires</a:t>
            </a:r>
            <a:r>
              <a:rPr lang="fr-FR" sz="2800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des </a:t>
            </a:r>
            <a:r>
              <a:rPr lang="fr-FR" sz="2800" b="1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jeux</a:t>
            </a:r>
            <a:r>
              <a:rPr lang="fr-FR" sz="2800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ou encore de créer des </a:t>
            </a:r>
            <a:r>
              <a:rPr lang="fr-FR" sz="2800" b="1" i="1" u="none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dessins </a:t>
            </a:r>
            <a:r>
              <a:rPr lang="fr-FR" sz="2800" b="1" i="1" u="none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animés </a:t>
            </a:r>
            <a:r>
              <a:rPr lang="fr-FR" sz="2800" i="1" u="none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sur un ordinateur.</a:t>
            </a:r>
            <a:endParaRPr lang="fr-FR" sz="2800" i="1" u="none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fr-FR" sz="2800" b="1" i="1" u="none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8135938" cy="338138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1600" b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C’est quoi </a:t>
            </a:r>
            <a:r>
              <a:rPr lang="fr-FR" sz="1600" b="1" i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SCRATCH </a:t>
            </a:r>
            <a:r>
              <a:rPr lang="fr-FR" sz="1600" b="1" u="none" dirty="0" smtClean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u="none" dirty="0">
                <a:solidFill>
                  <a:srgbClr val="F575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17032"/>
            <a:ext cx="18573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2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544" y="165462"/>
            <a:ext cx="1287780" cy="2068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347865" y="502651"/>
            <a:ext cx="1728192" cy="33406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 bwMode="auto">
          <a:xfrm>
            <a:off x="4067945" y="116632"/>
            <a:ext cx="3600400" cy="432047"/>
          </a:xfrm>
          <a:prstGeom prst="wedgeRoundRectCallout">
            <a:avLst>
              <a:gd name="adj1" fmla="val 49656"/>
              <a:gd name="adj2" fmla="val 131297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07504" y="2132856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7404" y="4885514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692325" y="1916832"/>
            <a:ext cx="2663651" cy="1995661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cxnSp>
        <p:nvCxnSpPr>
          <p:cNvPr id="17" name="Connecteur droit 16"/>
          <p:cNvCxnSpPr/>
          <p:nvPr/>
        </p:nvCxnSpPr>
        <p:spPr bwMode="auto">
          <a:xfrm flipH="1" flipV="1">
            <a:off x="1259880" y="2401155"/>
            <a:ext cx="504700" cy="21602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3" name="Ellipse 32"/>
          <p:cNvSpPr/>
          <p:nvPr/>
        </p:nvSpPr>
        <p:spPr bwMode="auto">
          <a:xfrm>
            <a:off x="1441834" y="3789040"/>
            <a:ext cx="1582316" cy="1198414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cxnSp>
        <p:nvCxnSpPr>
          <p:cNvPr id="35" name="Connecteur droit 34"/>
          <p:cNvCxnSpPr>
            <a:endCxn id="4" idx="0"/>
          </p:cNvCxnSpPr>
          <p:nvPr/>
        </p:nvCxnSpPr>
        <p:spPr bwMode="auto">
          <a:xfrm flipH="1">
            <a:off x="953127" y="4725142"/>
            <a:ext cx="614779" cy="16037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6" name="Ellipse 35"/>
          <p:cNvSpPr/>
          <p:nvPr/>
        </p:nvSpPr>
        <p:spPr bwMode="auto">
          <a:xfrm>
            <a:off x="4199613" y="1199711"/>
            <a:ext cx="1582316" cy="1198414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cxnSp>
        <p:nvCxnSpPr>
          <p:cNvPr id="37" name="Connecteur droit 36"/>
          <p:cNvCxnSpPr/>
          <p:nvPr/>
        </p:nvCxnSpPr>
        <p:spPr bwMode="auto">
          <a:xfrm flipH="1" flipV="1">
            <a:off x="4504531" y="908720"/>
            <a:ext cx="319819" cy="3112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8" name="Ellipse 37"/>
          <p:cNvSpPr/>
          <p:nvPr/>
        </p:nvSpPr>
        <p:spPr bwMode="auto">
          <a:xfrm>
            <a:off x="5625346" y="1928038"/>
            <a:ext cx="1826974" cy="2653089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cxnSp>
        <p:nvCxnSpPr>
          <p:cNvPr id="41" name="Connecteur droit 40"/>
          <p:cNvCxnSpPr/>
          <p:nvPr/>
        </p:nvCxnSpPr>
        <p:spPr bwMode="auto">
          <a:xfrm flipH="1" flipV="1">
            <a:off x="7449870" y="2914662"/>
            <a:ext cx="492393" cy="2263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ZoneTexte 41"/>
          <p:cNvSpPr txBox="1"/>
          <p:nvPr/>
        </p:nvSpPr>
        <p:spPr>
          <a:xfrm>
            <a:off x="4211962" y="153777"/>
            <a:ext cx="3405584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L’écran Scratch possède  4 parties.</a:t>
            </a:r>
            <a:endParaRPr lang="fr-FR" sz="1600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2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347864" y="502651"/>
            <a:ext cx="5472607" cy="904875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:</a:t>
            </a:r>
            <a:endParaRPr kumimoji="0" lang="fr-FR" altLang="fr-FR" sz="1600" b="1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kumimoji="0" lang="fr-FR" altLang="fr-FR" sz="11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Script</a:t>
            </a: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 : contient toutes les </a:t>
            </a:r>
            <a:r>
              <a:rPr kumimoji="0" lang="fr-FR" altLang="fr-FR" sz="11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instructions</a:t>
            </a: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    	- </a:t>
            </a:r>
            <a:r>
              <a:rPr kumimoji="0" lang="fr-FR" altLang="fr-FR" sz="11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Costumes</a:t>
            </a: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 : contient les différents costumes du lutin sélectionné.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               		- </a:t>
            </a:r>
            <a:r>
              <a:rPr kumimoji="0" lang="fr-FR" altLang="fr-FR" sz="11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Sons</a:t>
            </a:r>
            <a:r>
              <a:rPr kumimoji="0" lang="fr-FR" altLang="fr-FR" sz="1100" b="0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 : contient les différents sons (bruit, musique, ...)</a:t>
            </a:r>
            <a:endParaRPr kumimoji="0" lang="fr-FR" altLang="fr-FR" sz="1600" b="0" i="1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4199613" y="1523999"/>
            <a:ext cx="1582316" cy="680865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40128" y="2351097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395536" y="5327439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7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40128" y="2351097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95536" y="5327439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870911" y="972284"/>
            <a:ext cx="1728192" cy="334061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</a:t>
            </a:r>
            <a:endParaRPr kumimoji="0" lang="fr-FR" altLang="fr-FR" sz="1600" b="0" i="0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112483" y="4653136"/>
            <a:ext cx="269658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C’est ici que tu vas créer ton animation en utilisant les 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blocs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de l’onglet Script.</a:t>
            </a:r>
            <a:endParaRPr lang="fr-FR" sz="1600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5625346" y="1928038"/>
            <a:ext cx="1826974" cy="2653089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onnecteur droit 18"/>
          <p:cNvCxnSpPr/>
          <p:nvPr/>
        </p:nvCxnSpPr>
        <p:spPr bwMode="auto">
          <a:xfrm flipH="1" flipV="1">
            <a:off x="7449870" y="2914662"/>
            <a:ext cx="492393" cy="2263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037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395536" y="5327439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15" name="ZoneTexte 14"/>
          <p:cNvSpPr txBox="1"/>
          <p:nvPr/>
        </p:nvSpPr>
        <p:spPr>
          <a:xfrm>
            <a:off x="6112483" y="4653136"/>
            <a:ext cx="269658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C’est ici que tu vas créer ton animation en utilisant les 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blocs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de l’onglet Script.</a:t>
            </a:r>
            <a:endParaRPr lang="fr-FR" sz="1600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5625346" y="1928038"/>
            <a:ext cx="1826974" cy="2653089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onnecteur droit 18"/>
          <p:cNvCxnSpPr/>
          <p:nvPr/>
        </p:nvCxnSpPr>
        <p:spPr bwMode="auto">
          <a:xfrm flipH="1" flipV="1">
            <a:off x="7449870" y="2914662"/>
            <a:ext cx="492393" cy="2263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AutoShape 12"/>
          <p:cNvCxnSpPr>
            <a:cxnSpLocks noChangeShapeType="1"/>
          </p:cNvCxnSpPr>
          <p:nvPr/>
        </p:nvCxnSpPr>
        <p:spPr bwMode="auto">
          <a:xfrm rot="5400000" flipH="1" flipV="1">
            <a:off x="4754612" y="3960568"/>
            <a:ext cx="1606433" cy="243460"/>
          </a:xfrm>
          <a:prstGeom prst="bentConnector3">
            <a:avLst>
              <a:gd name="adj1" fmla="val 500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3"/>
          <p:cNvCxnSpPr>
            <a:cxnSpLocks noChangeShapeType="1"/>
          </p:cNvCxnSpPr>
          <p:nvPr/>
        </p:nvCxnSpPr>
        <p:spPr bwMode="auto">
          <a:xfrm rot="16200000">
            <a:off x="5674793" y="3007617"/>
            <a:ext cx="276225" cy="266700"/>
          </a:xfrm>
          <a:prstGeom prst="curvedConnector3">
            <a:avLst>
              <a:gd name="adj1" fmla="val 49884"/>
            </a:avLst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905" y="5516557"/>
            <a:ext cx="10096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à coins arrondis 1"/>
          <p:cNvSpPr/>
          <p:nvPr/>
        </p:nvSpPr>
        <p:spPr bwMode="auto">
          <a:xfrm>
            <a:off x="953126" y="5417276"/>
            <a:ext cx="4194938" cy="1068579"/>
          </a:xfrm>
          <a:prstGeom prst="wedgeRoundRectCallout">
            <a:avLst>
              <a:gd name="adj1" fmla="val 66588"/>
              <a:gd name="adj2" fmla="val 577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66800" y="5536066"/>
            <a:ext cx="4009257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Pour cela, c’est très simple. Tu choisis un bloc dans 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l’onglet Script 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avec la souris et tu le glisses 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dans la zone de Script</a:t>
            </a:r>
            <a:endParaRPr lang="fr-FR" sz="1600" b="1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3870911" y="972284"/>
            <a:ext cx="1728192" cy="334061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</a:t>
            </a:r>
            <a:endParaRPr kumimoji="0" lang="fr-FR" altLang="fr-FR" sz="1600" b="0" i="0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40128" y="2351097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 bwMode="auto">
          <a:xfrm>
            <a:off x="2771800" y="5459129"/>
            <a:ext cx="3960440" cy="1026726"/>
          </a:xfrm>
          <a:prstGeom prst="wedgeRoundRectCallout">
            <a:avLst>
              <a:gd name="adj1" fmla="val -69099"/>
              <a:gd name="adj2" fmla="val -12764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7404" y="4885514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915816" y="5560660"/>
            <a:ext cx="365956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i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ci, tu peux créer ou choisir l’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arrière-plan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et les différents </a:t>
            </a:r>
            <a:r>
              <a:rPr lang="fr-FR" sz="1600" b="1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lutins</a:t>
            </a:r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que tu vas utiliser pour créer ton animation.</a:t>
            </a:r>
            <a:endParaRPr lang="fr-FR" sz="1600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19" name="Connecteur droit 18"/>
          <p:cNvCxnSpPr/>
          <p:nvPr/>
        </p:nvCxnSpPr>
        <p:spPr bwMode="auto">
          <a:xfrm flipH="1">
            <a:off x="953127" y="4725142"/>
            <a:ext cx="614779" cy="16037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8" name="Ellipse 17"/>
          <p:cNvSpPr/>
          <p:nvPr/>
        </p:nvSpPr>
        <p:spPr bwMode="auto">
          <a:xfrm>
            <a:off x="1441834" y="3789040"/>
            <a:ext cx="1582316" cy="1198414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374" y="5504696"/>
            <a:ext cx="626459" cy="99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3870911" y="972284"/>
            <a:ext cx="1728192" cy="334061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</a:t>
            </a:r>
            <a:endParaRPr kumimoji="0" lang="fr-FR" altLang="fr-FR" sz="1600" b="0" i="0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40128" y="2351097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7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066800" y="1295400"/>
            <a:ext cx="6875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250825" y="260350"/>
            <a:ext cx="8642350" cy="6337300"/>
          </a:xfrm>
          <a:prstGeom prst="roundRect">
            <a:avLst>
              <a:gd name="adj" fmla="val 49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9750" y="333375"/>
            <a:ext cx="259209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600" b="1" u="none" dirty="0" smtClean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 L’écran SCRATCH </a:t>
            </a:r>
            <a:r>
              <a:rPr lang="fr-FR" sz="1600" b="1" u="none" dirty="0">
                <a:solidFill>
                  <a:srgbClr val="F5750B"/>
                </a:solidFill>
                <a:latin typeface="Arial" pitchFamily="34" charset="0"/>
                <a:cs typeface="Arial" pitchFamily="34" charset="0"/>
              </a:rPr>
              <a:t>2.0</a:t>
            </a:r>
          </a:p>
        </p:txBody>
      </p:sp>
      <p:pic>
        <p:nvPicPr>
          <p:cNvPr id="10" name="Image 12" descr="cat1-a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61434" y="6001543"/>
            <a:ext cx="414254" cy="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325" y="1524000"/>
            <a:ext cx="5830788" cy="3717776"/>
          </a:xfrm>
          <a:prstGeom prst="rect">
            <a:avLst/>
          </a:prstGeom>
          <a:noFill/>
          <a:ln w="95250">
            <a:gradFill flip="none" rotWithShape="1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68344" y="3140968"/>
            <a:ext cx="1140719" cy="771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zone de script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1692325" y="1916832"/>
            <a:ext cx="2663651" cy="1995661"/>
          </a:xfrm>
          <a:prstGeom prst="ellips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4800" b="0" i="0" u="sng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Garamond" pitchFamily="18" charset="0"/>
            </a:endParaRPr>
          </a:p>
        </p:txBody>
      </p:sp>
      <p:cxnSp>
        <p:nvCxnSpPr>
          <p:cNvPr id="17" name="Connecteur droit 16"/>
          <p:cNvCxnSpPr/>
          <p:nvPr/>
        </p:nvCxnSpPr>
        <p:spPr bwMode="auto">
          <a:xfrm flipH="1" flipV="1">
            <a:off x="1242419" y="2381760"/>
            <a:ext cx="504700" cy="21602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07504" y="2132856"/>
            <a:ext cx="1225996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25922" y="2597782"/>
            <a:ext cx="1368847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i="1" u="none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Et c’est là que tu peux voir le résultat de ta création.</a:t>
            </a:r>
            <a:endParaRPr lang="fr-FR" sz="1600" i="1" u="none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870911" y="972284"/>
            <a:ext cx="1728192" cy="334061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Les 3 onglets</a:t>
            </a:r>
            <a:r>
              <a:rPr kumimoji="0" lang="fr-FR" altLang="fr-FR" sz="1800" b="1" i="0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 </a:t>
            </a:r>
            <a:endParaRPr kumimoji="0" lang="fr-FR" altLang="fr-FR" sz="1600" b="0" i="0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395536" y="5327439"/>
            <a:ext cx="1811445" cy="9162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1" u="none" strike="noStrike" cap="none" normalizeH="0" baseline="0" dirty="0" smtClean="0">
                <a:ln>
                  <a:solidFill>
                    <a:schemeClr val="bg1">
                      <a:lumMod val="50000"/>
                      <a:alpha val="40000"/>
                    </a:schemeClr>
                  </a:solidFill>
                </a:ln>
                <a:solidFill>
                  <a:srgbClr val="C00000">
                    <a:alpha val="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La gestion des objets et de la scène</a:t>
            </a:r>
            <a:endParaRPr kumimoji="0" lang="fr-FR" altLang="fr-FR" sz="1400" b="0" i="1" u="none" strike="noStrike" cap="none" normalizeH="0" baseline="0" dirty="0" smtClean="0">
              <a:ln>
                <a:solidFill>
                  <a:schemeClr val="bg1">
                    <a:lumMod val="50000"/>
                    <a:alpha val="40000"/>
                  </a:schemeClr>
                </a:solidFill>
              </a:ln>
              <a:solidFill>
                <a:srgbClr val="C00000">
                  <a:alpha val="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ésentation - Remercier un intervenant">
  <a:themeElements>
    <a:clrScheme name="Personnalisé 1">
      <a:dk1>
        <a:srgbClr val="4D4D4D"/>
      </a:dk1>
      <a:lt1>
        <a:srgbClr val="FFFFFF"/>
      </a:lt1>
      <a:dk2>
        <a:srgbClr val="006666"/>
      </a:dk2>
      <a:lt2>
        <a:srgbClr val="CC9900"/>
      </a:lt2>
      <a:accent1>
        <a:srgbClr val="CC9900"/>
      </a:accent1>
      <a:accent2>
        <a:srgbClr val="800000"/>
      </a:accent2>
      <a:accent3>
        <a:srgbClr val="AAB8B8"/>
      </a:accent3>
      <a:accent4>
        <a:srgbClr val="DADADA"/>
      </a:accent4>
      <a:accent5>
        <a:srgbClr val="E2CAAA"/>
      </a:accent5>
      <a:accent6>
        <a:srgbClr val="730000"/>
      </a:accent6>
      <a:hlink>
        <a:srgbClr val="004C4C"/>
      </a:hlink>
      <a:folHlink>
        <a:srgbClr val="004C4C"/>
      </a:folHlink>
    </a:clrScheme>
    <a:fontScheme name="Thème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en-US" sz="4800" b="0" i="0" u="sng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en-US" sz="4800" b="0" i="0" u="sng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hème Office 1">
        <a:dk1>
          <a:srgbClr val="4D4D4D"/>
        </a:dk1>
        <a:lt1>
          <a:srgbClr val="FFFFFF"/>
        </a:lt1>
        <a:dk2>
          <a:srgbClr val="006666"/>
        </a:dk2>
        <a:lt2>
          <a:srgbClr val="CC9900"/>
        </a:lt2>
        <a:accent1>
          <a:srgbClr val="CC9900"/>
        </a:accent1>
        <a:accent2>
          <a:srgbClr val="800000"/>
        </a:accent2>
        <a:accent3>
          <a:srgbClr val="AAB8B8"/>
        </a:accent3>
        <a:accent4>
          <a:srgbClr val="DADADA"/>
        </a:accent4>
        <a:accent5>
          <a:srgbClr val="E2CAAA"/>
        </a:accent5>
        <a:accent6>
          <a:srgbClr val="730000"/>
        </a:accent6>
        <a:hlink>
          <a:srgbClr val="C0C0C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4D4D4D"/>
        </a:dk1>
        <a:lt1>
          <a:srgbClr val="99CCFF"/>
        </a:lt1>
        <a:dk2>
          <a:srgbClr val="4D4D4D"/>
        </a:dk2>
        <a:lt2>
          <a:srgbClr val="000000"/>
        </a:lt2>
        <a:accent1>
          <a:srgbClr val="990099"/>
        </a:accent1>
        <a:accent2>
          <a:srgbClr val="FFCC00"/>
        </a:accent2>
        <a:accent3>
          <a:srgbClr val="CAE2FF"/>
        </a:accent3>
        <a:accent4>
          <a:srgbClr val="404040"/>
        </a:accent4>
        <a:accent5>
          <a:srgbClr val="CAAACA"/>
        </a:accent5>
        <a:accent6>
          <a:srgbClr val="E7B900"/>
        </a:accent6>
        <a:hlink>
          <a:srgbClr val="FFFF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10000"/>
        </a:dk1>
        <a:lt1>
          <a:srgbClr val="C0C0C0"/>
        </a:lt1>
        <a:dk2>
          <a:srgbClr val="010000"/>
        </a:dk2>
        <a:lt2>
          <a:srgbClr val="C0C0C0"/>
        </a:lt2>
        <a:accent1>
          <a:srgbClr val="969696"/>
        </a:accent1>
        <a:accent2>
          <a:srgbClr val="000000"/>
        </a:accent2>
        <a:accent3>
          <a:srgbClr val="DCDCDC"/>
        </a:accent3>
        <a:accent4>
          <a:srgbClr val="010000"/>
        </a:accent4>
        <a:accent5>
          <a:srgbClr val="C9C9C9"/>
        </a:accent5>
        <a:accent6>
          <a:srgbClr val="000000"/>
        </a:accent6>
        <a:hlink>
          <a:srgbClr val="FFFF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00"/>
        </a:lt1>
        <a:dk2>
          <a:srgbClr val="000066"/>
        </a:dk2>
        <a:lt2>
          <a:srgbClr val="99CC00"/>
        </a:lt2>
        <a:accent1>
          <a:srgbClr val="99CC00"/>
        </a:accent1>
        <a:accent2>
          <a:srgbClr val="FFFF00"/>
        </a:accent2>
        <a:accent3>
          <a:srgbClr val="AAAAB8"/>
        </a:accent3>
        <a:accent4>
          <a:srgbClr val="DADA00"/>
        </a:accent4>
        <a:accent5>
          <a:srgbClr val="CAE2AA"/>
        </a:accent5>
        <a:accent6>
          <a:srgbClr val="E7E700"/>
        </a:accent6>
        <a:hlink>
          <a:srgbClr val="9999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5">
        <a:dk1>
          <a:srgbClr val="969696"/>
        </a:dk1>
        <a:lt1>
          <a:srgbClr val="FFCC00"/>
        </a:lt1>
        <a:dk2>
          <a:srgbClr val="FF6600"/>
        </a:dk2>
        <a:lt2>
          <a:srgbClr val="009900"/>
        </a:lt2>
        <a:accent1>
          <a:srgbClr val="FFCC00"/>
        </a:accent1>
        <a:accent2>
          <a:srgbClr val="009900"/>
        </a:accent2>
        <a:accent3>
          <a:srgbClr val="FFB8AA"/>
        </a:accent3>
        <a:accent4>
          <a:srgbClr val="DAAE00"/>
        </a:accent4>
        <a:accent5>
          <a:srgbClr val="FFE2AA"/>
        </a:accent5>
        <a:accent6>
          <a:srgbClr val="008A00"/>
        </a:accent6>
        <a:hlink>
          <a:srgbClr val="FFFFFF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CC00"/>
        </a:lt1>
        <a:dk2>
          <a:srgbClr val="336600"/>
        </a:dk2>
        <a:lt2>
          <a:srgbClr val="969696"/>
        </a:lt2>
        <a:accent1>
          <a:srgbClr val="336600"/>
        </a:accent1>
        <a:accent2>
          <a:srgbClr val="CCCC00"/>
        </a:accent2>
        <a:accent3>
          <a:srgbClr val="FFE2AA"/>
        </a:accent3>
        <a:accent4>
          <a:srgbClr val="000000"/>
        </a:accent4>
        <a:accent5>
          <a:srgbClr val="ADB8AA"/>
        </a:accent5>
        <a:accent6>
          <a:srgbClr val="B9B900"/>
        </a:accent6>
        <a:hlink>
          <a:srgbClr val="FFFFFF"/>
        </a:hlink>
        <a:folHlink>
          <a:srgbClr val="FFFF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10000"/>
        </a:dk1>
        <a:lt1>
          <a:srgbClr val="99CCFF"/>
        </a:lt1>
        <a:dk2>
          <a:srgbClr val="666633"/>
        </a:dk2>
        <a:lt2>
          <a:srgbClr val="969696"/>
        </a:lt2>
        <a:accent1>
          <a:srgbClr val="666633"/>
        </a:accent1>
        <a:accent2>
          <a:srgbClr val="FFCC00"/>
        </a:accent2>
        <a:accent3>
          <a:srgbClr val="CAE2FF"/>
        </a:accent3>
        <a:accent4>
          <a:srgbClr val="010000"/>
        </a:accent4>
        <a:accent5>
          <a:srgbClr val="B8B8AD"/>
        </a:accent5>
        <a:accent6>
          <a:srgbClr val="E7B900"/>
        </a:accent6>
        <a:hlink>
          <a:srgbClr val="FFFF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8">
        <a:dk1>
          <a:srgbClr val="9900CC"/>
        </a:dk1>
        <a:lt1>
          <a:srgbClr val="FFCC00"/>
        </a:lt1>
        <a:dk2>
          <a:srgbClr val="FF3300"/>
        </a:dk2>
        <a:lt2>
          <a:srgbClr val="969696"/>
        </a:lt2>
        <a:accent1>
          <a:srgbClr val="FF3300"/>
        </a:accent1>
        <a:accent2>
          <a:srgbClr val="FFCC00"/>
        </a:accent2>
        <a:accent3>
          <a:srgbClr val="FFE2AA"/>
        </a:accent3>
        <a:accent4>
          <a:srgbClr val="8200AE"/>
        </a:accent4>
        <a:accent5>
          <a:srgbClr val="FFADAA"/>
        </a:accent5>
        <a:accent6>
          <a:srgbClr val="E7B900"/>
        </a:accent6>
        <a:hlink>
          <a:srgbClr val="FFFF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18035</TotalTime>
  <Words>289</Words>
  <Application>Microsoft Office PowerPoint</Application>
  <PresentationFormat>Affichage à l'écran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Garamond</vt:lpstr>
      <vt:lpstr>Tahoma</vt:lpstr>
      <vt:lpstr>Times New Roman</vt:lpstr>
      <vt:lpstr>Présentation - Remercier un intervenant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en Technologie</dc:title>
  <dc:creator>jpbricard</dc:creator>
  <cp:lastModifiedBy>Marcel Morvan</cp:lastModifiedBy>
  <cp:revision>245</cp:revision>
  <dcterms:created xsi:type="dcterms:W3CDTF">2014-02-26T17:33:24Z</dcterms:created>
  <dcterms:modified xsi:type="dcterms:W3CDTF">2016-03-15T15:01:59Z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TC010437941036</vt:lpwstr>
  </property>
</Properties>
</file>