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5" r:id="rId13"/>
    <p:sldId id="264"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F00BA8D-DBD7-4FAA-B62D-8C7B8D5F34E4}" type="datetimeFigureOut">
              <a:rPr lang="fr-FR" smtClean="0"/>
              <a:t>15/12/2015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158294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00BA8D-DBD7-4FAA-B62D-8C7B8D5F34E4}" type="datetimeFigureOut">
              <a:rPr lang="fr-FR" smtClean="0"/>
              <a:t>15/12/2015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2221078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00BA8D-DBD7-4FAA-B62D-8C7B8D5F34E4}" type="datetimeFigureOut">
              <a:rPr lang="fr-FR" smtClean="0"/>
              <a:t>15/12/2015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1439743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00BA8D-DBD7-4FAA-B62D-8C7B8D5F34E4}" type="datetimeFigureOut">
              <a:rPr lang="fr-FR" smtClean="0"/>
              <a:t>15/12/2015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364791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F00BA8D-DBD7-4FAA-B62D-8C7B8D5F34E4}" type="datetimeFigureOut">
              <a:rPr lang="fr-FR" smtClean="0"/>
              <a:t>15/12/2015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64829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F00BA8D-DBD7-4FAA-B62D-8C7B8D5F34E4}" type="datetimeFigureOut">
              <a:rPr lang="fr-FR" smtClean="0"/>
              <a:t>15/12/2015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1538069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F00BA8D-DBD7-4FAA-B62D-8C7B8D5F34E4}" type="datetimeFigureOut">
              <a:rPr lang="fr-FR" smtClean="0"/>
              <a:t>15/12/2015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58456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F00BA8D-DBD7-4FAA-B62D-8C7B8D5F34E4}" type="datetimeFigureOut">
              <a:rPr lang="fr-FR" smtClean="0"/>
              <a:t>15/12/2015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2730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F00BA8D-DBD7-4FAA-B62D-8C7B8D5F34E4}" type="datetimeFigureOut">
              <a:rPr lang="fr-FR" smtClean="0"/>
              <a:t>15/12/2015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119737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00BA8D-DBD7-4FAA-B62D-8C7B8D5F34E4}" type="datetimeFigureOut">
              <a:rPr lang="fr-FR" smtClean="0"/>
              <a:t>15/12/2015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2109575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00BA8D-DBD7-4FAA-B62D-8C7B8D5F34E4}" type="datetimeFigureOut">
              <a:rPr lang="fr-FR" smtClean="0"/>
              <a:t>15/12/2015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6982E6-6061-4358-8EE0-926EA0A6B849}" type="slidenum">
              <a:rPr lang="fr-FR" smtClean="0"/>
              <a:t>‹N°›</a:t>
            </a:fld>
            <a:endParaRPr lang="fr-FR"/>
          </a:p>
        </p:txBody>
      </p:sp>
    </p:spTree>
    <p:extLst>
      <p:ext uri="{BB962C8B-B14F-4D97-AF65-F5344CB8AC3E}">
        <p14:creationId xmlns:p14="http://schemas.microsoft.com/office/powerpoint/2010/main" val="270859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0BA8D-DBD7-4FAA-B62D-8C7B8D5F34E4}" type="datetimeFigureOut">
              <a:rPr lang="fr-FR" smtClean="0"/>
              <a:t>15/12/2015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982E6-6061-4358-8EE0-926EA0A6B849}" type="slidenum">
              <a:rPr lang="fr-FR" smtClean="0"/>
              <a:t>‹N°›</a:t>
            </a:fld>
            <a:endParaRPr lang="fr-FR"/>
          </a:p>
        </p:txBody>
      </p:sp>
    </p:spTree>
    <p:extLst>
      <p:ext uri="{BB962C8B-B14F-4D97-AF65-F5344CB8AC3E}">
        <p14:creationId xmlns:p14="http://schemas.microsoft.com/office/powerpoint/2010/main" val="469644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8641" y="1153965"/>
            <a:ext cx="10534919" cy="5493812"/>
          </a:xfrm>
          <a:prstGeom prst="rect">
            <a:avLst/>
          </a:prstGeom>
        </p:spPr>
        <p:txBody>
          <a:bodyPr wrap="square">
            <a:spAutoFit/>
          </a:bodyPr>
          <a:lstStyle/>
          <a:p>
            <a:pPr algn="just"/>
            <a:r>
              <a:rPr lang="fr-FR" b="1" dirty="0" smtClean="0">
                <a:effectLst/>
              </a:rPr>
              <a:t>Définition</a:t>
            </a:r>
            <a:r>
              <a:rPr lang="fr-FR" dirty="0" smtClean="0">
                <a:effectLst/>
              </a:rPr>
              <a:t> : </a:t>
            </a:r>
          </a:p>
          <a:p>
            <a:pPr algn="just">
              <a:lnSpc>
                <a:spcPct val="150000"/>
              </a:lnSpc>
            </a:pPr>
            <a:r>
              <a:rPr lang="fr-FR" dirty="0" smtClean="0">
                <a:effectLst/>
              </a:rPr>
              <a:t>Facebook est un réseau social très populaire qui vous permet d’être en lien avec des amis, partager des centres d’intérêts et rejoindre des groupes. Facebook est le plus grand site de réseau social dans le monde avec plus de 600 millions d’utilisateurs, dont 22 millions résident en France. L’utilisateur interagit avec en moyenne environ 130 amis sur leur page,</a:t>
            </a:r>
          </a:p>
          <a:p>
            <a:pPr algn="just"/>
            <a:endParaRPr lang="fr-FR" dirty="0" smtClean="0">
              <a:effectLst/>
            </a:endParaRPr>
          </a:p>
          <a:p>
            <a:r>
              <a:rPr lang="fr-FR" b="1" dirty="0" smtClean="0">
                <a:effectLst/>
              </a:rPr>
              <a:t>Sur Facebook, on peut :</a:t>
            </a:r>
            <a:endParaRPr lang="fr-FR" dirty="0" smtClean="0">
              <a:effectLst/>
            </a:endParaRPr>
          </a:p>
          <a:p>
            <a:pPr marL="285750" indent="-285750" algn="just">
              <a:lnSpc>
                <a:spcPct val="150000"/>
              </a:lnSpc>
              <a:buFont typeface="Wingdings" panose="05000000000000000000" pitchFamily="2" charset="2"/>
              <a:buChar char="ü"/>
            </a:pPr>
            <a:r>
              <a:rPr lang="fr-FR" dirty="0" smtClean="0">
                <a:effectLst/>
              </a:rPr>
              <a:t>Se créer un réseau d’amis</a:t>
            </a:r>
          </a:p>
          <a:p>
            <a:pPr marL="285750" indent="-285750" algn="just">
              <a:lnSpc>
                <a:spcPct val="150000"/>
              </a:lnSpc>
              <a:buFont typeface="Wingdings" panose="05000000000000000000" pitchFamily="2" charset="2"/>
              <a:buChar char="ü"/>
            </a:pPr>
            <a:r>
              <a:rPr lang="fr-FR" dirty="0" smtClean="0">
                <a:effectLst/>
              </a:rPr>
              <a:t>« Poster » (publier) du contenu pour le partager avec eux (texte, vidéo, photos, liens vers des pages web…)</a:t>
            </a:r>
          </a:p>
          <a:p>
            <a:pPr marL="285750" indent="-285750" algn="just">
              <a:lnSpc>
                <a:spcPct val="150000"/>
              </a:lnSpc>
              <a:buFont typeface="Wingdings" panose="05000000000000000000" pitchFamily="2" charset="2"/>
              <a:buChar char="ü"/>
            </a:pPr>
            <a:r>
              <a:rPr lang="fr-FR" dirty="0" smtClean="0">
                <a:effectLst/>
              </a:rPr>
              <a:t>Partager ses humeurs ou ce que l’on est en train de faire grâce à une petite phrase appelée « statut »</a:t>
            </a:r>
          </a:p>
          <a:p>
            <a:pPr marL="285750" indent="-285750" algn="just">
              <a:lnSpc>
                <a:spcPct val="150000"/>
              </a:lnSpc>
              <a:buFont typeface="Wingdings" panose="05000000000000000000" pitchFamily="2" charset="2"/>
              <a:buChar char="ü"/>
            </a:pPr>
            <a:r>
              <a:rPr lang="fr-FR" dirty="0" smtClean="0">
                <a:effectLst/>
              </a:rPr>
              <a:t>Parler en messagerie instantanée, pour « </a:t>
            </a:r>
            <a:r>
              <a:rPr lang="fr-FR" dirty="0" err="1" smtClean="0">
                <a:effectLst/>
              </a:rPr>
              <a:t>tchater</a:t>
            </a:r>
            <a:r>
              <a:rPr lang="fr-FR" dirty="0" smtClean="0">
                <a:effectLst/>
              </a:rPr>
              <a:t> » en direct</a:t>
            </a:r>
          </a:p>
          <a:p>
            <a:pPr marL="285750" indent="-285750" algn="just">
              <a:lnSpc>
                <a:spcPct val="150000"/>
              </a:lnSpc>
              <a:buFont typeface="Wingdings" panose="05000000000000000000" pitchFamily="2" charset="2"/>
              <a:buChar char="ü"/>
            </a:pPr>
            <a:r>
              <a:rPr lang="fr-FR" dirty="0" smtClean="0">
                <a:effectLst/>
              </a:rPr>
              <a:t>Envoyer des e-mails</a:t>
            </a:r>
          </a:p>
          <a:p>
            <a:pPr marL="285750" indent="-285750" algn="just">
              <a:lnSpc>
                <a:spcPct val="150000"/>
              </a:lnSpc>
              <a:buFont typeface="Wingdings" panose="05000000000000000000" pitchFamily="2" charset="2"/>
              <a:buChar char="ü"/>
            </a:pPr>
            <a:r>
              <a:rPr lang="fr-FR" dirty="0" smtClean="0">
                <a:effectLst/>
              </a:rPr>
              <a:t>S’amuser avec des jeux, utiliser des applications…</a:t>
            </a:r>
          </a:p>
          <a:p>
            <a:pPr marL="285750" indent="-285750" algn="just">
              <a:lnSpc>
                <a:spcPct val="150000"/>
              </a:lnSpc>
              <a:buFont typeface="Wingdings" panose="05000000000000000000" pitchFamily="2" charset="2"/>
              <a:buChar char="ü"/>
            </a:pPr>
            <a:r>
              <a:rPr lang="fr-FR" dirty="0" smtClean="0">
                <a:effectLst/>
              </a:rPr>
              <a:t>Rejoindre des groupes</a:t>
            </a:r>
            <a:endParaRPr lang="fr-FR" dirty="0">
              <a:effectLst/>
            </a:endParaRPr>
          </a:p>
        </p:txBody>
      </p:sp>
      <p:sp>
        <p:nvSpPr>
          <p:cNvPr id="5" name="Rectangle 4"/>
          <p:cNvSpPr/>
          <p:nvPr/>
        </p:nvSpPr>
        <p:spPr>
          <a:xfrm>
            <a:off x="931096" y="436739"/>
            <a:ext cx="8625027" cy="584775"/>
          </a:xfrm>
          <a:prstGeom prst="rect">
            <a:avLst/>
          </a:prstGeom>
        </p:spPr>
        <p:txBody>
          <a:bodyPr wrap="square">
            <a:spAutoFit/>
          </a:bodyPr>
          <a:lstStyle/>
          <a:p>
            <a:r>
              <a:rPr lang="fr-FR" sz="3200" b="1" dirty="0" smtClean="0">
                <a:solidFill>
                  <a:srgbClr val="FF0000"/>
                </a:solidFill>
                <a:effectLst/>
                <a:latin typeface="Arial" panose="020B0604020202020204" pitchFamily="34" charset="0"/>
                <a:cs typeface="Arial" panose="020B0604020202020204" pitchFamily="34" charset="0"/>
              </a:rPr>
              <a:t>Présentation de Facebook</a:t>
            </a:r>
            <a:endParaRPr lang="fr-FR"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9674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764" y="436739"/>
            <a:ext cx="8680360" cy="584775"/>
          </a:xfrm>
          <a:prstGeom prst="rect">
            <a:avLst/>
          </a:prstGeom>
        </p:spPr>
        <p:txBody>
          <a:bodyPr wrap="square">
            <a:spAutoFit/>
          </a:bodyPr>
          <a:lstStyle/>
          <a:p>
            <a:r>
              <a:rPr lang="fr-FR" sz="3200" b="1" dirty="0" smtClean="0">
                <a:solidFill>
                  <a:srgbClr val="FF0000"/>
                </a:solidFill>
                <a:effectLst/>
              </a:rPr>
              <a:t>Les applications</a:t>
            </a:r>
            <a:endParaRPr lang="fr-FR" sz="3200" dirty="0">
              <a:solidFill>
                <a:srgbClr val="FF0000"/>
              </a:solidFill>
              <a:latin typeface="Arial" panose="020B0604020202020204" pitchFamily="34" charset="0"/>
              <a:cs typeface="Arial" panose="020B0604020202020204" pitchFamily="34" charset="0"/>
            </a:endParaRPr>
          </a:p>
        </p:txBody>
      </p:sp>
      <p:sp>
        <p:nvSpPr>
          <p:cNvPr id="3" name="Rectangle 2"/>
          <p:cNvSpPr/>
          <p:nvPr/>
        </p:nvSpPr>
        <p:spPr>
          <a:xfrm>
            <a:off x="888642" y="1103067"/>
            <a:ext cx="10637950" cy="923330"/>
          </a:xfrm>
          <a:prstGeom prst="rect">
            <a:avLst/>
          </a:prstGeom>
        </p:spPr>
        <p:txBody>
          <a:bodyPr wrap="square">
            <a:spAutoFit/>
          </a:bodyPr>
          <a:lstStyle/>
          <a:p>
            <a:r>
              <a:rPr lang="fr-FR" dirty="0" smtClean="0">
                <a:effectLst/>
              </a:rPr>
              <a:t>Il s’agit d’une fonctionnalité supplémentaire que l’utilisateur choisit d’installer sur son profil. L’éventail des applications s’étend du simple jeu à l’affichage des résultats sportifs, en passant par la présentation de la météo, la traduction, </a:t>
            </a:r>
            <a:r>
              <a:rPr lang="fr-FR" dirty="0" err="1" smtClean="0">
                <a:effectLst/>
              </a:rPr>
              <a:t>etc</a:t>
            </a:r>
            <a:r>
              <a:rPr lang="fr-FR" dirty="0" smtClean="0">
                <a:effectLst/>
              </a:rPr>
              <a:t> …</a:t>
            </a:r>
            <a:endParaRPr lang="fr-FR" dirty="0"/>
          </a:p>
        </p:txBody>
      </p:sp>
    </p:spTree>
    <p:extLst>
      <p:ext uri="{BB962C8B-B14F-4D97-AF65-F5344CB8AC3E}">
        <p14:creationId xmlns:p14="http://schemas.microsoft.com/office/powerpoint/2010/main" val="1873188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7" y="1305342"/>
            <a:ext cx="10753859" cy="3970318"/>
          </a:xfrm>
          <a:prstGeom prst="rect">
            <a:avLst/>
          </a:prstGeom>
        </p:spPr>
        <p:txBody>
          <a:bodyPr wrap="square">
            <a:spAutoFit/>
          </a:bodyPr>
          <a:lstStyle/>
          <a:p>
            <a:r>
              <a:rPr lang="fr-FR" b="1" dirty="0" smtClean="0">
                <a:effectLst/>
              </a:rPr>
              <a:t>Un peu de vocabulaire :</a:t>
            </a:r>
          </a:p>
          <a:p>
            <a:endParaRPr lang="fr-FR" dirty="0" smtClean="0">
              <a:effectLst/>
            </a:endParaRPr>
          </a:p>
          <a:p>
            <a:pPr marL="285750" indent="-285750" algn="just">
              <a:lnSpc>
                <a:spcPct val="150000"/>
              </a:lnSpc>
              <a:buFont typeface="Wingdings" panose="05000000000000000000" pitchFamily="2" charset="2"/>
              <a:buChar char="ü"/>
            </a:pPr>
            <a:r>
              <a:rPr lang="fr-FR" dirty="0" smtClean="0">
                <a:effectLst/>
              </a:rPr>
              <a:t>Fil d’actualité : espace central sur lequel apparaissent en temps réel toutes les publications et les activités des amis, que l’on peut commenter, diffuser, supprimer.</a:t>
            </a:r>
          </a:p>
          <a:p>
            <a:pPr marL="285750" indent="-285750" algn="just">
              <a:lnSpc>
                <a:spcPct val="150000"/>
              </a:lnSpc>
              <a:buFont typeface="Wingdings" panose="05000000000000000000" pitchFamily="2" charset="2"/>
              <a:buChar char="ü"/>
            </a:pPr>
            <a:r>
              <a:rPr lang="fr-FR" dirty="0" smtClean="0">
                <a:effectLst/>
              </a:rPr>
              <a:t>Profil (mur) : espace personnel d’expression et de communication. Il est partagé avec ses amis, selon les critères définis dans les paramètres de confidentialité.</a:t>
            </a:r>
          </a:p>
          <a:p>
            <a:pPr marL="285750" indent="-285750" algn="just">
              <a:lnSpc>
                <a:spcPct val="150000"/>
              </a:lnSpc>
              <a:buFont typeface="Wingdings" panose="05000000000000000000" pitchFamily="2" charset="2"/>
              <a:buChar char="ü"/>
            </a:pPr>
            <a:r>
              <a:rPr lang="fr-FR" dirty="0" smtClean="0">
                <a:effectLst/>
              </a:rPr>
              <a:t>Commenter / poster : publier un message, un contenu et / ou laisser un commentaire</a:t>
            </a:r>
          </a:p>
          <a:p>
            <a:pPr marL="285750" indent="-285750" algn="just">
              <a:lnSpc>
                <a:spcPct val="150000"/>
              </a:lnSpc>
              <a:buFont typeface="Wingdings" panose="05000000000000000000" pitchFamily="2" charset="2"/>
              <a:buChar char="ü"/>
            </a:pPr>
            <a:r>
              <a:rPr lang="fr-FR" dirty="0" smtClean="0">
                <a:effectLst/>
              </a:rPr>
              <a:t>Tagger : associer le nom d’une personne à une image, une photo.</a:t>
            </a:r>
          </a:p>
          <a:p>
            <a:pPr marL="285750" indent="-285750" algn="just">
              <a:lnSpc>
                <a:spcPct val="150000"/>
              </a:lnSpc>
              <a:buFont typeface="Wingdings" panose="05000000000000000000" pitchFamily="2" charset="2"/>
              <a:buChar char="ü"/>
            </a:pPr>
            <a:r>
              <a:rPr lang="fr-FR" dirty="0" smtClean="0">
                <a:effectLst/>
              </a:rPr>
              <a:t>Statut : l’humeur du moment, ce que l’on fait, ce que l’on pense, ce que l’on aime ou qui l’on aime, ou l’on est.</a:t>
            </a:r>
          </a:p>
          <a:p>
            <a:pPr marL="285750" indent="-285750" algn="just">
              <a:lnSpc>
                <a:spcPct val="150000"/>
              </a:lnSpc>
              <a:buFont typeface="Wingdings" panose="05000000000000000000" pitchFamily="2" charset="2"/>
              <a:buChar char="ü"/>
            </a:pPr>
            <a:r>
              <a:rPr lang="fr-FR" dirty="0" smtClean="0">
                <a:effectLst/>
              </a:rPr>
              <a:t>Groupe Facebook, être « fan de » : se regrouper autour d’un sujet commun</a:t>
            </a:r>
            <a:endParaRPr lang="fr-FR" dirty="0">
              <a:effectLst/>
            </a:endParaRPr>
          </a:p>
        </p:txBody>
      </p:sp>
      <p:sp>
        <p:nvSpPr>
          <p:cNvPr id="3" name="Rectangle 2"/>
          <p:cNvSpPr/>
          <p:nvPr/>
        </p:nvSpPr>
        <p:spPr>
          <a:xfrm>
            <a:off x="931096" y="436739"/>
            <a:ext cx="8625027" cy="584775"/>
          </a:xfrm>
          <a:prstGeom prst="rect">
            <a:avLst/>
          </a:prstGeom>
        </p:spPr>
        <p:txBody>
          <a:bodyPr wrap="square">
            <a:spAutoFit/>
          </a:bodyPr>
          <a:lstStyle/>
          <a:p>
            <a:r>
              <a:rPr lang="fr-FR" sz="3200" b="1" dirty="0" smtClean="0">
                <a:solidFill>
                  <a:srgbClr val="FF0000"/>
                </a:solidFill>
                <a:effectLst/>
                <a:latin typeface="Arial" panose="020B0604020202020204" pitchFamily="34" charset="0"/>
                <a:cs typeface="Arial" panose="020B0604020202020204" pitchFamily="34" charset="0"/>
              </a:rPr>
              <a:t>Présentation de Facebook</a:t>
            </a:r>
            <a:endParaRPr lang="fr-FR"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728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1096" y="436739"/>
            <a:ext cx="8625027" cy="584775"/>
          </a:xfrm>
          <a:prstGeom prst="rect">
            <a:avLst/>
          </a:prstGeom>
        </p:spPr>
        <p:txBody>
          <a:bodyPr wrap="square">
            <a:spAutoFit/>
          </a:bodyPr>
          <a:lstStyle/>
          <a:p>
            <a:r>
              <a:rPr lang="fr-FR" sz="3200" b="1" dirty="0" smtClean="0">
                <a:solidFill>
                  <a:srgbClr val="FF0000"/>
                </a:solidFill>
                <a:effectLst/>
              </a:rPr>
              <a:t>Créer son profil Facebook</a:t>
            </a:r>
            <a:endParaRPr lang="fr-FR" sz="3200" dirty="0">
              <a:solidFill>
                <a:srgbClr val="FF0000"/>
              </a:solidFill>
              <a:latin typeface="Arial" panose="020B0604020202020204" pitchFamily="34" charset="0"/>
              <a:cs typeface="Arial" panose="020B0604020202020204" pitchFamily="34" charset="0"/>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008" y="1868200"/>
            <a:ext cx="10058400" cy="3786576"/>
          </a:xfrm>
          <a:prstGeom prst="rect">
            <a:avLst/>
          </a:prstGeom>
        </p:spPr>
      </p:pic>
    </p:spTree>
    <p:extLst>
      <p:ext uri="{BB962C8B-B14F-4D97-AF65-F5344CB8AC3E}">
        <p14:creationId xmlns:p14="http://schemas.microsoft.com/office/powerpoint/2010/main" val="1405634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1096111"/>
            <a:ext cx="10650828" cy="5493812"/>
          </a:xfrm>
          <a:prstGeom prst="rect">
            <a:avLst/>
          </a:prstGeom>
        </p:spPr>
        <p:txBody>
          <a:bodyPr wrap="square">
            <a:spAutoFit/>
          </a:bodyPr>
          <a:lstStyle/>
          <a:p>
            <a:pPr algn="just">
              <a:lnSpc>
                <a:spcPct val="150000"/>
              </a:lnSpc>
            </a:pPr>
            <a:r>
              <a:rPr lang="fr-FR" b="1" dirty="0" smtClean="0">
                <a:effectLst/>
              </a:rPr>
              <a:t>Trouver des amis dans votre carnet d’adresse :</a:t>
            </a:r>
            <a:endParaRPr lang="fr-FR" dirty="0" smtClean="0">
              <a:effectLst/>
            </a:endParaRPr>
          </a:p>
          <a:p>
            <a:pPr marL="285750" indent="-285750" algn="just">
              <a:lnSpc>
                <a:spcPct val="150000"/>
              </a:lnSpc>
              <a:buFont typeface="Wingdings" panose="05000000000000000000" pitchFamily="2" charset="2"/>
              <a:buChar char="ü"/>
            </a:pPr>
            <a:r>
              <a:rPr lang="fr-FR" dirty="0" smtClean="0">
                <a:effectLst/>
              </a:rPr>
              <a:t>Si vous le désirez et si vous possédez un compte sur un des principaux services de courriel, vous pouvez permettre à Facebook de parcourir votre carnet d’adresses en inscrivant votre adresse courriel et le mot de passe associé à cette adresse. Cliquez ensuite sur «Trouver des amis»</a:t>
            </a:r>
          </a:p>
          <a:p>
            <a:pPr algn="just">
              <a:lnSpc>
                <a:spcPct val="150000"/>
              </a:lnSpc>
            </a:pPr>
            <a:r>
              <a:rPr lang="fr-FR" b="1" dirty="0" smtClean="0">
                <a:effectLst/>
              </a:rPr>
              <a:t>Ajouter des informations à votre profil :</a:t>
            </a:r>
            <a:endParaRPr lang="fr-FR" dirty="0" smtClean="0">
              <a:effectLst/>
            </a:endParaRPr>
          </a:p>
          <a:p>
            <a:pPr marL="285750" indent="-285750" algn="just">
              <a:lnSpc>
                <a:spcPct val="150000"/>
              </a:lnSpc>
              <a:buFont typeface="Wingdings" panose="05000000000000000000" pitchFamily="2" charset="2"/>
              <a:buChar char="ü"/>
            </a:pPr>
            <a:r>
              <a:rPr lang="fr-FR" dirty="0" smtClean="0">
                <a:effectLst/>
              </a:rPr>
              <a:t>Vous pouvez ajouter des informations au sujet de votre école secondaire, de votre université, ou de votre employeur actuel.</a:t>
            </a:r>
          </a:p>
          <a:p>
            <a:pPr algn="just">
              <a:lnSpc>
                <a:spcPct val="150000"/>
              </a:lnSpc>
            </a:pPr>
            <a:r>
              <a:rPr lang="fr-FR" b="1" dirty="0" smtClean="0">
                <a:effectLst/>
              </a:rPr>
              <a:t>Ajouter une photo à votre profil :</a:t>
            </a:r>
            <a:endParaRPr lang="fr-FR" dirty="0" smtClean="0">
              <a:effectLst/>
            </a:endParaRPr>
          </a:p>
          <a:p>
            <a:pPr marL="285750" indent="-285750" algn="just">
              <a:lnSpc>
                <a:spcPct val="150000"/>
              </a:lnSpc>
              <a:buFont typeface="Wingdings" panose="05000000000000000000" pitchFamily="2" charset="2"/>
              <a:buChar char="ü"/>
            </a:pPr>
            <a:r>
              <a:rPr lang="fr-FR" dirty="0" smtClean="0">
                <a:effectLst/>
              </a:rPr>
              <a:t>Vous pouvez ajouter une photo à votre profil en la téléchargeant depuis votre ordinateur, votre site web ou votre webcam</a:t>
            </a:r>
          </a:p>
          <a:p>
            <a:pPr algn="just">
              <a:lnSpc>
                <a:spcPct val="150000"/>
              </a:lnSpc>
            </a:pPr>
            <a:r>
              <a:rPr lang="fr-FR" b="1" dirty="0" smtClean="0">
                <a:effectLst/>
              </a:rPr>
              <a:t>Valider votre inscription :</a:t>
            </a:r>
          </a:p>
          <a:p>
            <a:pPr marL="285750" indent="-285750" algn="just">
              <a:lnSpc>
                <a:spcPct val="150000"/>
              </a:lnSpc>
              <a:buFont typeface="Wingdings" panose="05000000000000000000" pitchFamily="2" charset="2"/>
              <a:buChar char="ü"/>
            </a:pPr>
            <a:r>
              <a:rPr lang="fr-FR" dirty="0" smtClean="0">
                <a:effectLst/>
              </a:rPr>
              <a:t>Pour que votre compte soit effectif, Facebook vous envoie un mail contenant un lien sur lequel vous devez cliquer pour valider votre inscription</a:t>
            </a:r>
            <a:endParaRPr lang="fr-FR" dirty="0">
              <a:effectLst/>
            </a:endParaRPr>
          </a:p>
        </p:txBody>
      </p:sp>
      <p:sp>
        <p:nvSpPr>
          <p:cNvPr id="3" name="Rectangle 2"/>
          <p:cNvSpPr/>
          <p:nvPr/>
        </p:nvSpPr>
        <p:spPr>
          <a:xfrm>
            <a:off x="875764" y="436739"/>
            <a:ext cx="8680360" cy="584775"/>
          </a:xfrm>
          <a:prstGeom prst="rect">
            <a:avLst/>
          </a:prstGeom>
        </p:spPr>
        <p:txBody>
          <a:bodyPr wrap="square">
            <a:spAutoFit/>
          </a:bodyPr>
          <a:lstStyle/>
          <a:p>
            <a:r>
              <a:rPr lang="fr-FR" sz="3200" b="1" dirty="0" smtClean="0">
                <a:solidFill>
                  <a:srgbClr val="FF0000"/>
                </a:solidFill>
                <a:effectLst/>
              </a:rPr>
              <a:t>Créer son profil Facebook</a:t>
            </a:r>
            <a:endParaRPr lang="fr-FR"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112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764" y="436739"/>
            <a:ext cx="8680360" cy="584775"/>
          </a:xfrm>
          <a:prstGeom prst="rect">
            <a:avLst/>
          </a:prstGeom>
        </p:spPr>
        <p:txBody>
          <a:bodyPr wrap="square">
            <a:spAutoFit/>
          </a:bodyPr>
          <a:lstStyle/>
          <a:p>
            <a:r>
              <a:rPr lang="fr-FR" sz="3200" b="1" dirty="0" smtClean="0">
                <a:solidFill>
                  <a:srgbClr val="FF0000"/>
                </a:solidFill>
                <a:effectLst/>
              </a:rPr>
              <a:t>L’interface Facebook</a:t>
            </a:r>
            <a:endParaRPr lang="fr-FR" sz="3200" dirty="0">
              <a:solidFill>
                <a:srgbClr val="FF0000"/>
              </a:solidFill>
              <a:latin typeface="Arial" panose="020B0604020202020204" pitchFamily="34" charset="0"/>
              <a:cs typeface="Arial" panose="020B0604020202020204" pitchFamily="34" charset="0"/>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7839" y="1232047"/>
            <a:ext cx="9058139" cy="5625953"/>
          </a:xfrm>
          <a:prstGeom prst="rect">
            <a:avLst/>
          </a:prstGeom>
        </p:spPr>
      </p:pic>
    </p:spTree>
    <p:extLst>
      <p:ext uri="{BB962C8B-B14F-4D97-AF65-F5344CB8AC3E}">
        <p14:creationId xmlns:p14="http://schemas.microsoft.com/office/powerpoint/2010/main" val="141063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3793" y="204917"/>
            <a:ext cx="9002332" cy="584775"/>
          </a:xfrm>
          <a:prstGeom prst="rect">
            <a:avLst/>
          </a:prstGeom>
        </p:spPr>
        <p:txBody>
          <a:bodyPr wrap="square">
            <a:spAutoFit/>
          </a:bodyPr>
          <a:lstStyle/>
          <a:p>
            <a:r>
              <a:rPr lang="fr-FR" sz="3200" b="1" dirty="0" smtClean="0">
                <a:solidFill>
                  <a:srgbClr val="FF0000"/>
                </a:solidFill>
                <a:effectLst/>
              </a:rPr>
              <a:t>Les mises à jour du statut de votre mur</a:t>
            </a:r>
            <a:endParaRPr lang="fr-FR" sz="3200" dirty="0">
              <a:solidFill>
                <a:srgbClr val="FF0000"/>
              </a:solidFill>
              <a:latin typeface="Arial" panose="020B0604020202020204" pitchFamily="34" charset="0"/>
              <a:cs typeface="Arial" panose="020B0604020202020204" pitchFamily="34" charset="0"/>
            </a:endParaRPr>
          </a:p>
        </p:txBody>
      </p:sp>
      <p:sp>
        <p:nvSpPr>
          <p:cNvPr id="3" name="Rectangle 2"/>
          <p:cNvSpPr/>
          <p:nvPr/>
        </p:nvSpPr>
        <p:spPr>
          <a:xfrm>
            <a:off x="528034" y="1006164"/>
            <a:ext cx="11333408" cy="2585323"/>
          </a:xfrm>
          <a:prstGeom prst="rect">
            <a:avLst/>
          </a:prstGeom>
        </p:spPr>
        <p:txBody>
          <a:bodyPr wrap="square">
            <a:spAutoFit/>
          </a:bodyPr>
          <a:lstStyle/>
          <a:p>
            <a:pPr algn="just">
              <a:lnSpc>
                <a:spcPct val="150000"/>
              </a:lnSpc>
            </a:pPr>
            <a:r>
              <a:rPr lang="fr-FR" dirty="0" smtClean="0">
                <a:effectLst/>
              </a:rPr>
              <a:t>Le fil d’actualité : vous pouvez voir les messages publics que vos amis ont postés. </a:t>
            </a:r>
          </a:p>
          <a:p>
            <a:pPr algn="just">
              <a:lnSpc>
                <a:spcPct val="150000"/>
              </a:lnSpc>
            </a:pPr>
            <a:r>
              <a:rPr lang="fr-FR" dirty="0" smtClean="0">
                <a:effectLst/>
              </a:rPr>
              <a:t>C’est aussi la page d’accueil de Facebook</a:t>
            </a:r>
          </a:p>
          <a:p>
            <a:pPr algn="just">
              <a:lnSpc>
                <a:spcPct val="150000"/>
              </a:lnSpc>
            </a:pPr>
            <a:r>
              <a:rPr lang="fr-FR" dirty="0" smtClean="0">
                <a:effectLst/>
              </a:rPr>
              <a:t>Via la petite barre d’affichage au centre, vous pouvez mettre à jour votre statut et partager avec d’autres ce que vous êtes en train de faire. Vous pouvez également publier vos photos, vidéos, événements ou liens</a:t>
            </a:r>
          </a:p>
          <a:p>
            <a:pPr algn="just">
              <a:lnSpc>
                <a:spcPct val="150000"/>
              </a:lnSpc>
            </a:pPr>
            <a:r>
              <a:rPr lang="fr-FR" dirty="0" smtClean="0">
                <a:effectLst/>
              </a:rPr>
              <a:t>Les autres peuvent réagir à vos mises à jour et vous voyez aussi les réactions aux mises à jour de vos amis</a:t>
            </a:r>
          </a:p>
          <a:p>
            <a:pPr algn="just">
              <a:lnSpc>
                <a:spcPct val="150000"/>
              </a:lnSpc>
            </a:pPr>
            <a:r>
              <a:rPr lang="fr-FR" dirty="0" smtClean="0">
                <a:effectLst/>
              </a:rPr>
              <a:t>En bas, vous trouvez la fonction Discussion instantanée, laquelle vous permet de discuter avec vos amis</a:t>
            </a:r>
            <a:endParaRPr lang="fr-FR" dirty="0">
              <a:effectLst/>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2079" y="3712268"/>
            <a:ext cx="9753600" cy="2962275"/>
          </a:xfrm>
          <a:prstGeom prst="rect">
            <a:avLst/>
          </a:prstGeom>
        </p:spPr>
      </p:pic>
    </p:spTree>
    <p:extLst>
      <p:ext uri="{BB962C8B-B14F-4D97-AF65-F5344CB8AC3E}">
        <p14:creationId xmlns:p14="http://schemas.microsoft.com/office/powerpoint/2010/main" val="1077287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764" y="436739"/>
            <a:ext cx="8680360" cy="584775"/>
          </a:xfrm>
          <a:prstGeom prst="rect">
            <a:avLst/>
          </a:prstGeom>
        </p:spPr>
        <p:txBody>
          <a:bodyPr wrap="square">
            <a:spAutoFit/>
          </a:bodyPr>
          <a:lstStyle/>
          <a:p>
            <a:r>
              <a:rPr lang="fr-FR" sz="3200" b="1" dirty="0" smtClean="0">
                <a:solidFill>
                  <a:srgbClr val="FF0000"/>
                </a:solidFill>
                <a:effectLst/>
              </a:rPr>
              <a:t>La messagerie personnelle</a:t>
            </a:r>
            <a:endParaRPr lang="fr-FR" sz="3200" dirty="0">
              <a:solidFill>
                <a:srgbClr val="FF0000"/>
              </a:solidFill>
              <a:latin typeface="Arial" panose="020B0604020202020204" pitchFamily="34" charset="0"/>
              <a:cs typeface="Arial" panose="020B0604020202020204" pitchFamily="34" charset="0"/>
            </a:endParaRPr>
          </a:p>
        </p:txBody>
      </p:sp>
      <p:sp>
        <p:nvSpPr>
          <p:cNvPr id="3" name="Rectangle 2"/>
          <p:cNvSpPr/>
          <p:nvPr/>
        </p:nvSpPr>
        <p:spPr>
          <a:xfrm>
            <a:off x="862885" y="1286539"/>
            <a:ext cx="10444766" cy="1754326"/>
          </a:xfrm>
          <a:prstGeom prst="rect">
            <a:avLst/>
          </a:prstGeom>
        </p:spPr>
        <p:txBody>
          <a:bodyPr wrap="square">
            <a:spAutoFit/>
          </a:bodyPr>
          <a:lstStyle/>
          <a:p>
            <a:pPr algn="just">
              <a:lnSpc>
                <a:spcPct val="150000"/>
              </a:lnSpc>
            </a:pPr>
            <a:r>
              <a:rPr lang="fr-FR" dirty="0" smtClean="0">
                <a:effectLst/>
              </a:rPr>
              <a:t>L’onglet message permet d’envoyer ou recevoir des messages personnels tel une messagerie électronique classique. Les messages sont uniquement visibles par vous.</a:t>
            </a:r>
          </a:p>
          <a:p>
            <a:pPr algn="just">
              <a:lnSpc>
                <a:spcPct val="150000"/>
              </a:lnSpc>
            </a:pPr>
            <a:endParaRPr lang="fr-FR" dirty="0" smtClean="0">
              <a:effectLst/>
            </a:endParaRPr>
          </a:p>
          <a:p>
            <a:pPr algn="just">
              <a:lnSpc>
                <a:spcPct val="150000"/>
              </a:lnSpc>
            </a:pPr>
            <a:r>
              <a:rPr lang="fr-FR" dirty="0" smtClean="0">
                <a:effectLst/>
              </a:rPr>
              <a:t>Des personnes que vous ne connaissez pas peuvent aussi vous envoyer des messages.</a:t>
            </a:r>
            <a:endParaRPr lang="fr-FR" dirty="0">
              <a:effectLst/>
            </a:endParaRPr>
          </a:p>
        </p:txBody>
      </p:sp>
    </p:spTree>
    <p:extLst>
      <p:ext uri="{BB962C8B-B14F-4D97-AF65-F5344CB8AC3E}">
        <p14:creationId xmlns:p14="http://schemas.microsoft.com/office/powerpoint/2010/main" val="670330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436739"/>
            <a:ext cx="8718997" cy="584775"/>
          </a:xfrm>
          <a:prstGeom prst="rect">
            <a:avLst/>
          </a:prstGeom>
        </p:spPr>
        <p:txBody>
          <a:bodyPr wrap="square">
            <a:spAutoFit/>
          </a:bodyPr>
          <a:lstStyle/>
          <a:p>
            <a:r>
              <a:rPr lang="fr-FR" sz="3200" b="1" dirty="0" smtClean="0">
                <a:solidFill>
                  <a:srgbClr val="FF0000"/>
                </a:solidFill>
                <a:effectLst/>
              </a:rPr>
              <a:t>La page de votre profil</a:t>
            </a:r>
            <a:endParaRPr lang="fr-FR" sz="3200" dirty="0">
              <a:solidFill>
                <a:srgbClr val="FF0000"/>
              </a:solidFill>
              <a:latin typeface="Arial" panose="020B0604020202020204" pitchFamily="34" charset="0"/>
              <a:cs typeface="Arial" panose="020B0604020202020204" pitchFamily="34" charset="0"/>
            </a:endParaRPr>
          </a:p>
        </p:txBody>
      </p:sp>
      <p:sp>
        <p:nvSpPr>
          <p:cNvPr id="3" name="Rectangle 2"/>
          <p:cNvSpPr/>
          <p:nvPr/>
        </p:nvSpPr>
        <p:spPr>
          <a:xfrm>
            <a:off x="772732" y="1414709"/>
            <a:ext cx="11230378" cy="3788858"/>
          </a:xfrm>
          <a:prstGeom prst="rect">
            <a:avLst/>
          </a:prstGeom>
        </p:spPr>
        <p:txBody>
          <a:bodyPr wrap="square">
            <a:spAutoFit/>
          </a:bodyPr>
          <a:lstStyle/>
          <a:p>
            <a:pPr>
              <a:lnSpc>
                <a:spcPct val="150000"/>
              </a:lnSpc>
            </a:pPr>
            <a:r>
              <a:rPr lang="fr-FR" dirty="0" smtClean="0">
                <a:effectLst/>
              </a:rPr>
              <a:t>Votre page de profil regroupe toutes les informations vous concernant.</a:t>
            </a:r>
          </a:p>
          <a:p>
            <a:pPr>
              <a:lnSpc>
                <a:spcPct val="150000"/>
              </a:lnSpc>
            </a:pPr>
            <a:r>
              <a:rPr lang="fr-FR" dirty="0" smtClean="0">
                <a:effectLst/>
              </a:rPr>
              <a:t>Vous pouvez cliquer sur Modifier mon profil afin d’ajouter ou supprimer des données personnelles</a:t>
            </a:r>
          </a:p>
          <a:p>
            <a:pPr>
              <a:lnSpc>
                <a:spcPct val="150000"/>
              </a:lnSpc>
            </a:pPr>
            <a:r>
              <a:rPr lang="fr-FR" dirty="0" smtClean="0">
                <a:effectLst/>
              </a:rPr>
              <a:t>L’onglet Mur présente les messages publiques ou mises à jour de statut que vous avez posté</a:t>
            </a:r>
          </a:p>
          <a:p>
            <a:pPr>
              <a:lnSpc>
                <a:spcPct val="150000"/>
              </a:lnSpc>
            </a:pPr>
            <a:r>
              <a:rPr lang="fr-FR" dirty="0" smtClean="0">
                <a:effectLst/>
              </a:rPr>
              <a:t>L’onglet Infos regroupe les informations que vous divulguez vous concernant</a:t>
            </a:r>
          </a:p>
          <a:p>
            <a:pPr>
              <a:lnSpc>
                <a:spcPct val="150000"/>
              </a:lnSpc>
            </a:pPr>
            <a:r>
              <a:rPr lang="fr-FR" dirty="0" smtClean="0">
                <a:effectLst/>
              </a:rPr>
              <a:t>L’onglet Photo affiche les photos que vous mettez en ligne mais aussi les photos de vous que vos amis postent sur le profil en vous taguant. Lorsque vous êtes tagué (identifié) dans une photo, cette photo vient automatiquement s’ajouter à votre profil</a:t>
            </a:r>
          </a:p>
          <a:p>
            <a:pPr>
              <a:lnSpc>
                <a:spcPct val="150000"/>
              </a:lnSpc>
            </a:pPr>
            <a:r>
              <a:rPr lang="fr-FR" dirty="0" smtClean="0">
                <a:effectLst/>
              </a:rPr>
              <a:t>Via la barre de recherche (en haut), vous pouvez cherchez des contacts et leur envoyer des demande d’amitié</a:t>
            </a:r>
          </a:p>
          <a:p>
            <a:pPr>
              <a:lnSpc>
                <a:spcPct val="150000"/>
              </a:lnSpc>
            </a:pPr>
            <a:r>
              <a:rPr lang="fr-FR" dirty="0" smtClean="0">
                <a:effectLst/>
              </a:rPr>
              <a:t>L’onglet Amis affiche l’ensemble des contacts associés à votre profil</a:t>
            </a:r>
            <a:endParaRPr lang="fr-FR" dirty="0">
              <a:effectLst/>
            </a:endParaRPr>
          </a:p>
        </p:txBody>
      </p:sp>
    </p:spTree>
    <p:extLst>
      <p:ext uri="{BB962C8B-B14F-4D97-AF65-F5344CB8AC3E}">
        <p14:creationId xmlns:p14="http://schemas.microsoft.com/office/powerpoint/2010/main" val="84166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764" y="256433"/>
            <a:ext cx="8680360" cy="584775"/>
          </a:xfrm>
          <a:prstGeom prst="rect">
            <a:avLst/>
          </a:prstGeom>
        </p:spPr>
        <p:txBody>
          <a:bodyPr wrap="square">
            <a:spAutoFit/>
          </a:bodyPr>
          <a:lstStyle/>
          <a:p>
            <a:r>
              <a:rPr lang="fr-FR" sz="3200" b="1" dirty="0" smtClean="0">
                <a:solidFill>
                  <a:srgbClr val="FF0000"/>
                </a:solidFill>
                <a:effectLst/>
              </a:rPr>
              <a:t>Sécuriser son profil</a:t>
            </a:r>
            <a:endParaRPr lang="fr-FR" sz="3200" dirty="0">
              <a:solidFill>
                <a:srgbClr val="FF0000"/>
              </a:solidFill>
              <a:latin typeface="Arial" panose="020B0604020202020204" pitchFamily="34" charset="0"/>
              <a:cs typeface="Arial" panose="020B0604020202020204" pitchFamily="34" charset="0"/>
            </a:endParaRPr>
          </a:p>
        </p:txBody>
      </p:sp>
      <p:sp>
        <p:nvSpPr>
          <p:cNvPr id="4" name="Rectangle 3"/>
          <p:cNvSpPr/>
          <p:nvPr/>
        </p:nvSpPr>
        <p:spPr>
          <a:xfrm>
            <a:off x="244699" y="1070559"/>
            <a:ext cx="4997003" cy="5262979"/>
          </a:xfrm>
          <a:prstGeom prst="rect">
            <a:avLst/>
          </a:prstGeom>
        </p:spPr>
        <p:txBody>
          <a:bodyPr wrap="square">
            <a:spAutoFit/>
          </a:bodyPr>
          <a:lstStyle/>
          <a:p>
            <a:pPr algn="just">
              <a:lnSpc>
                <a:spcPct val="150000"/>
              </a:lnSpc>
            </a:pPr>
            <a:r>
              <a:rPr lang="fr-FR" sz="1600" dirty="0" smtClean="0">
                <a:effectLst/>
              </a:rPr>
              <a:t>Sur Facebook, cliquez sur Accueil en haut à droite puis sur paramètres de confidentialité. Cliquez ensuite sur Afficher les paramètres et définissez quelles informations peuvent être vues par qui.</a:t>
            </a:r>
          </a:p>
          <a:p>
            <a:pPr algn="just">
              <a:lnSpc>
                <a:spcPct val="150000"/>
              </a:lnSpc>
            </a:pPr>
            <a:r>
              <a:rPr lang="fr-FR" sz="1600" dirty="0" smtClean="0">
                <a:effectLst/>
              </a:rPr>
              <a:t>Vous pouvez également paramétrer les applications : Compte &gt; Paramètres de confidentialité &gt; Personnaliser les paramètres.</a:t>
            </a:r>
          </a:p>
          <a:p>
            <a:pPr algn="just">
              <a:lnSpc>
                <a:spcPct val="150000"/>
              </a:lnSpc>
            </a:pPr>
            <a:r>
              <a:rPr lang="fr-FR" sz="1600" dirty="0" smtClean="0">
                <a:effectLst/>
              </a:rPr>
              <a:t>Par défaut, votre profil est paramétré « ouvert : c’est à vous de faire les démarches pour le modifier et le protéger.</a:t>
            </a:r>
          </a:p>
          <a:p>
            <a:pPr algn="just">
              <a:lnSpc>
                <a:spcPct val="150000"/>
              </a:lnSpc>
            </a:pPr>
            <a:endParaRPr lang="fr-FR" sz="1600" dirty="0" smtClean="0">
              <a:effectLst/>
            </a:endParaRPr>
          </a:p>
          <a:p>
            <a:pPr algn="just">
              <a:lnSpc>
                <a:spcPct val="150000"/>
              </a:lnSpc>
            </a:pPr>
            <a:endParaRPr lang="fr-FR" sz="1600" dirty="0" smtClean="0">
              <a:solidFill>
                <a:srgbClr val="FF0000"/>
              </a:solidFill>
              <a:effectLst/>
            </a:endParaRPr>
          </a:p>
          <a:p>
            <a:pPr algn="just">
              <a:lnSpc>
                <a:spcPct val="150000"/>
              </a:lnSpc>
            </a:pPr>
            <a:r>
              <a:rPr lang="fr-FR" sz="1600" dirty="0" smtClean="0">
                <a:solidFill>
                  <a:srgbClr val="FF0000"/>
                </a:solidFill>
                <a:effectLst/>
              </a:rPr>
              <a:t>Facebook est sous législation américaine, vous n’êtes pas protégé par le droit français.</a:t>
            </a:r>
            <a:endParaRPr lang="fr-FR" sz="1600" dirty="0">
              <a:solidFill>
                <a:srgbClr val="FF0000"/>
              </a:solidFill>
              <a:effectLst/>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4126" y="360609"/>
            <a:ext cx="6696207" cy="6027313"/>
          </a:xfrm>
          <a:prstGeom prst="rect">
            <a:avLst/>
          </a:prstGeom>
        </p:spPr>
      </p:pic>
    </p:spTree>
    <p:extLst>
      <p:ext uri="{BB962C8B-B14F-4D97-AF65-F5344CB8AC3E}">
        <p14:creationId xmlns:p14="http://schemas.microsoft.com/office/powerpoint/2010/main" val="65574710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B32945E969C2A488F8664946046B492" ma:contentTypeVersion="3" ma:contentTypeDescription="Crée un document." ma:contentTypeScope="" ma:versionID="791cf38aee46a41c324f24fa7e89ddeb">
  <xsd:schema xmlns:xsd="http://www.w3.org/2001/XMLSchema" xmlns:xs="http://www.w3.org/2001/XMLSchema" xmlns:p="http://schemas.microsoft.com/office/2006/metadata/properties" xmlns:ns2="3dfda4d0-a06e-416f-9843-696155e649e6" xmlns:ns3="846aff61-1fc6-423d-befc-75ccbfe18bc3" targetNamespace="http://schemas.microsoft.com/office/2006/metadata/properties" ma:root="true" ma:fieldsID="770872a70842eebcb0e7dd13d2976199" ns2:_="" ns3:_="">
    <xsd:import namespace="3dfda4d0-a06e-416f-9843-696155e649e6"/>
    <xsd:import namespace="846aff61-1fc6-423d-befc-75ccbfe18bc3"/>
    <xsd:element name="properties">
      <xsd:complexType>
        <xsd:sequence>
          <xsd:element name="documentManagement">
            <xsd:complexType>
              <xsd:all>
                <xsd:element ref="ns2:SharedWithUsers" minOccurs="0"/>
                <xsd:element ref="ns2: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fda4d0-a06e-416f-9843-696155e649e6"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Partage du hachage d’indicateur"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6aff61-1fc6-423d-befc-75ccbfe18bc3" elementFormDefault="qualified">
    <xsd:import namespace="http://schemas.microsoft.com/office/2006/documentManagement/types"/>
    <xsd:import namespace="http://schemas.microsoft.com/office/infopath/2007/PartnerControls"/>
    <xsd:element name="SharedWithDetails" ma:index="1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37C050-DAD4-424E-BFEF-F6825DE5C312}">
  <ds:schemaRefs>
    <ds:schemaRef ds:uri="http://schemas.microsoft.com/office/2006/metadata/properties"/>
    <ds:schemaRef ds:uri="3dfda4d0-a06e-416f-9843-696155e649e6"/>
    <ds:schemaRef ds:uri="http://purl.org/dc/terms/"/>
    <ds:schemaRef ds:uri="http://schemas.openxmlformats.org/package/2006/metadata/core-properties"/>
    <ds:schemaRef ds:uri="http://schemas.microsoft.com/office/2006/documentManagement/types"/>
    <ds:schemaRef ds:uri="http://purl.org/dc/dcmitype/"/>
    <ds:schemaRef ds:uri="846aff61-1fc6-423d-befc-75ccbfe18bc3"/>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F8CDB547-C2D1-4631-B272-C4F43B4CFF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fda4d0-a06e-416f-9843-696155e649e6"/>
    <ds:schemaRef ds:uri="846aff61-1fc6-423d-befc-75ccbfe18b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3AB992-4876-4D25-984C-3AAA28B63B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TotalTime>
  <Words>730</Words>
  <Application>Microsoft Office PowerPoint</Application>
  <PresentationFormat>Grand écran</PresentationFormat>
  <Paragraphs>59</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Martine JUIN</dc:creator>
  <cp:lastModifiedBy>Marcel Morvan</cp:lastModifiedBy>
  <cp:revision>3</cp:revision>
  <dcterms:created xsi:type="dcterms:W3CDTF">2015-09-29T15:03:49Z</dcterms:created>
  <dcterms:modified xsi:type="dcterms:W3CDTF">2015-12-15T10:28:28Z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0x0101009B32945E969C2A488F8664946046B492</vt:lpwstr>
  </property>
</Properties>
</file>