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71" r:id="rId3"/>
    <p:sldId id="283" r:id="rId4"/>
    <p:sldId id="279" r:id="rId5"/>
    <p:sldId id="275" r:id="rId6"/>
    <p:sldId id="281" r:id="rId7"/>
    <p:sldId id="284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E627CAB-561B-49A9-94D6-109EEEE9EE30}">
          <p14:sldIdLst/>
        </p14:section>
        <p14:section name="Section par défaut" id="{2977730F-114F-4AA2-A4E2-CE563E8D5F31}">
          <p14:sldIdLst>
            <p14:sldId id="257"/>
          </p14:sldIdLst>
        </p14:section>
        <p14:section name="Bienvenue" id="{E75E278A-FF0E-49A4-B170-79828D63BBAD}">
          <p14:sldIdLst/>
        </p14:section>
        <p14:section name="Création, morphose, annotation, collaboration, recherche" id="{B9B51309-D148-4332-87C2-07BE32FBCA3B}">
          <p14:sldIdLst>
            <p14:sldId id="271"/>
            <p14:sldId id="283"/>
            <p14:sldId id="279"/>
            <p14:sldId id="275"/>
            <p14:sldId id="281"/>
            <p14:sldId id="284"/>
          </p14:sldIdLst>
        </p14:section>
        <p14:section name="En savoir plus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C8AC-84B7-47CA-A4EA-4000B37B9464}" type="datetimeFigureOut">
              <a:rPr lang="fr-FR" smtClean="0"/>
              <a:t>19/04/2018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B5C42-D953-48B6-9BD2-7CB266F22A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36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19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548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81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16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58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789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En mode Diaporama, sélectionnez les flèches pour visiter les liens.</a:t>
            </a:r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067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256B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800" noProof="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Modifier les styles du texte du masque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0929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rsinfo.f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3E907-EA7B-4708-A50C-3C3887D64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9583" y="2060458"/>
            <a:ext cx="8366606" cy="1646302"/>
          </a:xfrm>
        </p:spPr>
        <p:txBody>
          <a:bodyPr/>
          <a:lstStyle/>
          <a:p>
            <a:pPr algn="l"/>
            <a:r>
              <a:rPr lang="fr-FR" dirty="0"/>
              <a:t>Bienvenue sur Coursinfo.fr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73BA1C-79CB-493B-A00A-FDF04CDC2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Comment marche un ordinateur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8E18BA-0A81-441A-AE2B-353F8FE0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4748812"/>
            <a:ext cx="1285714" cy="12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03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 7"/>
          <p:cNvSpPr>
            <a:spLocks noGrp="1"/>
          </p:cNvSpPr>
          <p:nvPr>
            <p:ph type="title"/>
          </p:nvPr>
        </p:nvSpPr>
        <p:spPr>
          <a:xfrm>
            <a:off x="521207" y="448056"/>
            <a:ext cx="8684577" cy="640080"/>
          </a:xfrm>
        </p:spPr>
        <p:txBody>
          <a:bodyPr rtlCol="0">
            <a:noAutofit/>
          </a:bodyPr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Un ordinateur c’est quoi ?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541610" y="1524708"/>
            <a:ext cx="4321704" cy="4885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fr-FR" dirty="0"/>
              <a:t>L’</a:t>
            </a:r>
            <a:r>
              <a:rPr lang="fr-FR" b="1" dirty="0"/>
              <a:t>ordinateur</a:t>
            </a:r>
            <a:r>
              <a:rPr lang="fr-FR" dirty="0"/>
              <a:t> est probablement la machine la plus répandue sur terre. On le trouve sous diverses formes : </a:t>
            </a:r>
          </a:p>
          <a:p>
            <a:pPr>
              <a:spcAft>
                <a:spcPts val="600"/>
              </a:spcAft>
              <a:defRPr/>
            </a:pPr>
            <a:r>
              <a:rPr lang="fr-FR" i="1" dirty="0"/>
              <a:t>ordinateur de bureau, </a:t>
            </a:r>
          </a:p>
          <a:p>
            <a:pPr>
              <a:spcAft>
                <a:spcPts val="600"/>
              </a:spcAft>
              <a:defRPr/>
            </a:pPr>
            <a:r>
              <a:rPr lang="fr-FR" i="1" dirty="0"/>
              <a:t>ordinateur portable, </a:t>
            </a:r>
          </a:p>
          <a:p>
            <a:pPr>
              <a:spcAft>
                <a:spcPts val="600"/>
              </a:spcAft>
              <a:defRPr/>
            </a:pPr>
            <a:r>
              <a:rPr lang="fr-FR" i="1" dirty="0"/>
              <a:t>tablette, </a:t>
            </a:r>
          </a:p>
          <a:p>
            <a:pPr>
              <a:spcAft>
                <a:spcPts val="600"/>
              </a:spcAft>
              <a:defRPr/>
            </a:pPr>
            <a:r>
              <a:rPr lang="fr-FR" i="1" dirty="0"/>
              <a:t>smartphone</a:t>
            </a:r>
            <a:r>
              <a:rPr lang="fr-FR" dirty="0"/>
              <a:t>.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>
              <a:spcAft>
                <a:spcPts val="600"/>
              </a:spcAft>
              <a:defRPr/>
            </a:pP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 algn="ctr">
              <a:spcAft>
                <a:spcPts val="600"/>
              </a:spcAft>
              <a:buNone/>
              <a:defRPr/>
            </a:pPr>
            <a:r>
              <a:rPr lang="fr-FR" i="1" dirty="0"/>
              <a:t>Quelle est donc cette machine ? </a:t>
            </a:r>
          </a:p>
          <a:p>
            <a:pPr marL="0" lvl="0" indent="0" algn="ctr">
              <a:spcAft>
                <a:spcPts val="600"/>
              </a:spcAft>
              <a:buNone/>
              <a:defRPr/>
            </a:pPr>
            <a:r>
              <a:rPr lang="fr-FR" i="1" dirty="0"/>
              <a:t>A quoi sert-elle ? </a:t>
            </a:r>
          </a:p>
          <a:p>
            <a:pPr marL="0" lvl="0" indent="0" algn="ctr">
              <a:spcAft>
                <a:spcPts val="600"/>
              </a:spcAft>
              <a:buNone/>
              <a:defRPr/>
            </a:pPr>
            <a:r>
              <a:rPr lang="fr-FR" i="1" dirty="0"/>
              <a:t>de quoi est-elle faite ? </a:t>
            </a:r>
          </a:p>
          <a:p>
            <a:pPr marL="0" lvl="0" indent="0" algn="ctr">
              <a:spcAft>
                <a:spcPts val="600"/>
              </a:spcAft>
              <a:buNone/>
              <a:defRPr/>
            </a:pPr>
            <a:r>
              <a:rPr lang="fr-FR" i="1" dirty="0"/>
              <a:t>Comment marche t’elle ?</a:t>
            </a:r>
            <a:endParaRPr lang="fr-FR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926E38-31AF-4B40-9EA7-73BCDFEBE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920" y="1341937"/>
            <a:ext cx="6830378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>
          <a:xfrm>
            <a:off x="541609" y="447874"/>
            <a:ext cx="6877119" cy="640080"/>
          </a:xfrm>
        </p:spPr>
        <p:txBody>
          <a:bodyPr rtlCol="0">
            <a:normAutofit/>
          </a:bodyPr>
          <a:lstStyle/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A quoi sert un ordinateur</a:t>
            </a:r>
            <a:r>
              <a:rPr lang="fr-F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?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Espace réservé du contenu 17"/>
          <p:cNvSpPr txBox="1">
            <a:spLocks/>
          </p:cNvSpPr>
          <p:nvPr/>
        </p:nvSpPr>
        <p:spPr>
          <a:xfrm>
            <a:off x="541609" y="1409709"/>
            <a:ext cx="7019397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sz="1400" dirty="0"/>
              <a:t>Un ordinateur sert à </a:t>
            </a:r>
            <a:r>
              <a:rPr lang="fr-FR" sz="1400" b="1" dirty="0"/>
              <a:t>traiter l’information</a:t>
            </a:r>
            <a:r>
              <a:rPr lang="fr-FR" sz="1400" dirty="0"/>
              <a:t> à partir de </a:t>
            </a:r>
            <a:r>
              <a:rPr lang="fr-FR" sz="1400" b="1" dirty="0"/>
              <a:t>programmes</a:t>
            </a:r>
            <a:r>
              <a:rPr lang="fr-FR" sz="1400" dirty="0"/>
              <a:t> enregistrés </a:t>
            </a:r>
            <a:br>
              <a:rPr lang="fr-FR" sz="1400" dirty="0"/>
            </a:br>
            <a:r>
              <a:rPr lang="fr-FR" sz="1400" dirty="0"/>
              <a:t>sur une machine :</a:t>
            </a:r>
            <a:endParaRPr lang="fr-FR" sz="14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408C7B8-052C-4090-B733-2D702BAB55AA}"/>
              </a:ext>
            </a:extLst>
          </p:cNvPr>
          <p:cNvGrpSpPr/>
          <p:nvPr/>
        </p:nvGrpSpPr>
        <p:grpSpPr>
          <a:xfrm>
            <a:off x="557029" y="2340784"/>
            <a:ext cx="558179" cy="409838"/>
            <a:chOff x="557029" y="2340784"/>
            <a:chExt cx="558179" cy="409838"/>
          </a:xfrm>
        </p:grpSpPr>
        <p:sp>
          <p:nvSpPr>
            <p:cNvPr id="14" name="Ovale 13" descr="Petit cercle"/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15" name="Zone de texte 14" descr="Chiffre 1"/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5" name="Espace réservé du contenu 17"/>
          <p:cNvSpPr txBox="1">
            <a:spLocks/>
          </p:cNvSpPr>
          <p:nvPr/>
        </p:nvSpPr>
        <p:spPr>
          <a:xfrm>
            <a:off x="1038510" y="2381133"/>
            <a:ext cx="5057490" cy="1817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dirty="0"/>
              <a:t>Pour les </a:t>
            </a:r>
            <a:r>
              <a:rPr lang="fr-FR" b="1" dirty="0"/>
              <a:t>particuliers</a:t>
            </a:r>
            <a:r>
              <a:rPr lang="fr-FR" dirty="0"/>
              <a:t>, ces programmes permettent d’effectuer des </a:t>
            </a:r>
            <a:r>
              <a:rPr lang="fr-FR" b="1" dirty="0"/>
              <a:t>tâches personnelles</a:t>
            </a:r>
            <a:r>
              <a:rPr lang="fr-FR" dirty="0"/>
              <a:t>, d’</a:t>
            </a:r>
            <a:r>
              <a:rPr lang="fr-FR" b="1" dirty="0"/>
              <a:t>apprendre</a:t>
            </a:r>
            <a:r>
              <a:rPr lang="fr-FR" dirty="0"/>
              <a:t> ou de </a:t>
            </a:r>
            <a:r>
              <a:rPr lang="fr-FR" b="1" dirty="0"/>
              <a:t>jouer</a:t>
            </a:r>
            <a:r>
              <a:rPr lang="fr-FR" dirty="0"/>
              <a:t>, de </a:t>
            </a:r>
            <a:r>
              <a:rPr lang="fr-FR" b="1" dirty="0"/>
              <a:t>manipuler des photos</a:t>
            </a:r>
            <a:r>
              <a:rPr lang="fr-FR" dirty="0"/>
              <a:t> et des </a:t>
            </a:r>
            <a:r>
              <a:rPr lang="fr-FR" b="1" dirty="0"/>
              <a:t>vidéos</a:t>
            </a:r>
            <a:r>
              <a:rPr lang="fr-FR" dirty="0"/>
              <a:t> ou encore de </a:t>
            </a:r>
            <a:r>
              <a:rPr lang="fr-FR" b="1" dirty="0"/>
              <a:t>communiquer</a:t>
            </a:r>
            <a:r>
              <a:rPr lang="fr-FR" dirty="0"/>
              <a:t> au travers de la messagerie …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9" name="Espace réservé du contenu 17"/>
          <p:cNvSpPr txBox="1">
            <a:spLocks/>
          </p:cNvSpPr>
          <p:nvPr/>
        </p:nvSpPr>
        <p:spPr>
          <a:xfrm>
            <a:off x="1044311" y="4141169"/>
            <a:ext cx="4281621" cy="144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dirty="0"/>
              <a:t>Pour les </a:t>
            </a:r>
            <a:r>
              <a:rPr lang="fr-FR" b="1" dirty="0"/>
              <a:t>entreprises</a:t>
            </a:r>
            <a:r>
              <a:rPr lang="fr-FR" dirty="0"/>
              <a:t>, ces programmes servent à</a:t>
            </a:r>
            <a:r>
              <a:rPr lang="fr-FR" b="1" dirty="0"/>
              <a:t> faciliter le travail</a:t>
            </a:r>
            <a:r>
              <a:rPr lang="fr-FR" dirty="0"/>
              <a:t> et </a:t>
            </a:r>
            <a:r>
              <a:rPr lang="fr-FR" b="1" dirty="0"/>
              <a:t>augmenter la productivité des employés</a:t>
            </a:r>
            <a:r>
              <a:rPr lang="fr-FR" dirty="0"/>
              <a:t>.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D00EA82-30B5-4576-BF26-740A6C21D3FB}"/>
              </a:ext>
            </a:extLst>
          </p:cNvPr>
          <p:cNvGrpSpPr/>
          <p:nvPr/>
        </p:nvGrpSpPr>
        <p:grpSpPr>
          <a:xfrm>
            <a:off x="541609" y="4260397"/>
            <a:ext cx="558179" cy="409838"/>
            <a:chOff x="557029" y="2340784"/>
            <a:chExt cx="558179" cy="409838"/>
          </a:xfrm>
        </p:grpSpPr>
        <p:sp>
          <p:nvSpPr>
            <p:cNvPr id="19" name="Ovale 13" descr="Petit cercle">
              <a:extLst>
                <a:ext uri="{FF2B5EF4-FFF2-40B4-BE49-F238E27FC236}">
                  <a16:creationId xmlns:a16="http://schemas.microsoft.com/office/drawing/2014/main" id="{0FFE64DD-84BD-4C55-A89A-CFCBC968C580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1" name="Zone de texte 14" descr="Chiffre 1">
              <a:extLst>
                <a:ext uri="{FF2B5EF4-FFF2-40B4-BE49-F238E27FC236}">
                  <a16:creationId xmlns:a16="http://schemas.microsoft.com/office/drawing/2014/main" id="{306DF569-F1FE-4E9B-AA1A-952A915693DB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1471FE5B-773D-448E-84CC-1C784C128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8852">
            <a:off x="6337820" y="3991646"/>
            <a:ext cx="3901440" cy="241401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80FBC3-D1E5-4450-A296-4D256D512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45214">
            <a:off x="7523148" y="1313286"/>
            <a:ext cx="3447437" cy="205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32421" y="14337"/>
            <a:ext cx="10917970" cy="1507067"/>
          </a:xfrm>
        </p:spPr>
        <p:txBody>
          <a:bodyPr rtlCol="0">
            <a:normAutofit/>
          </a:bodyPr>
          <a:lstStyle/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Quels sont les composants d’un ordinateur ?</a:t>
            </a:r>
          </a:p>
        </p:txBody>
      </p:sp>
      <p:sp>
        <p:nvSpPr>
          <p:cNvPr id="25" name="Espace réservé du contenu 17"/>
          <p:cNvSpPr txBox="1">
            <a:spLocks/>
          </p:cNvSpPr>
          <p:nvPr/>
        </p:nvSpPr>
        <p:spPr>
          <a:xfrm>
            <a:off x="541609" y="1381603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dirty="0"/>
              <a:t>Un </a:t>
            </a:r>
            <a:r>
              <a:rPr lang="fr-FR" b="1" dirty="0"/>
              <a:t>ordinateur</a:t>
            </a:r>
            <a:r>
              <a:rPr lang="fr-FR" dirty="0"/>
              <a:t> est composé de</a:t>
            </a:r>
            <a:r>
              <a:rPr lang="fr-FR" dirty="0">
                <a:latin typeface="Segoe UI" panose="020B0502040204020203" pitchFamily="34" charset="0"/>
                <a:cs typeface="Segoe UI" panose="020B0502040204020203" pitchFamily="34" charset="0"/>
              </a:rPr>
              <a:t> :</a:t>
            </a:r>
          </a:p>
        </p:txBody>
      </p:sp>
      <p:sp>
        <p:nvSpPr>
          <p:cNvPr id="21" name="Espace réservé du contenu 17"/>
          <p:cNvSpPr txBox="1">
            <a:spLocks/>
          </p:cNvSpPr>
          <p:nvPr/>
        </p:nvSpPr>
        <p:spPr>
          <a:xfrm>
            <a:off x="1056513" y="1884301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fr-FR" dirty="0"/>
              <a:t>un </a:t>
            </a:r>
            <a:r>
              <a:rPr lang="fr-FR" b="1" dirty="0"/>
              <a:t>cerveau</a:t>
            </a:r>
            <a:r>
              <a:rPr lang="fr-FR" dirty="0"/>
              <a:t> appelé </a:t>
            </a:r>
            <a:r>
              <a:rPr lang="fr-FR" b="1" dirty="0"/>
              <a:t>microprocesseur </a:t>
            </a:r>
            <a:r>
              <a:rPr lang="fr-FR" dirty="0"/>
              <a:t>qui exécute les </a:t>
            </a:r>
            <a:r>
              <a:rPr lang="fr-FR" b="1" dirty="0"/>
              <a:t>programmes </a:t>
            </a:r>
            <a:r>
              <a:rPr lang="fr-FR" dirty="0"/>
              <a:t>chargés dans sa </a:t>
            </a:r>
            <a:r>
              <a:rPr lang="fr-FR" b="1" dirty="0"/>
              <a:t>mémoire vive</a:t>
            </a:r>
            <a:r>
              <a:rPr lang="fr-FR" dirty="0"/>
              <a:t> appelée </a:t>
            </a:r>
            <a:r>
              <a:rPr lang="fr-FR" b="1" dirty="0"/>
              <a:t>RAM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36" name="Espace réservé du contenu 17"/>
          <p:cNvSpPr txBox="1">
            <a:spLocks/>
          </p:cNvSpPr>
          <p:nvPr/>
        </p:nvSpPr>
        <p:spPr>
          <a:xfrm>
            <a:off x="1056513" y="2670301"/>
            <a:ext cx="4504252" cy="74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 RAM</a:t>
            </a:r>
            <a:r>
              <a:rPr lang="fr-FR" dirty="0"/>
              <a:t> représente la </a:t>
            </a:r>
            <a:r>
              <a:rPr lang="fr-FR" b="1" dirty="0"/>
              <a:t>mémoire</a:t>
            </a:r>
            <a:r>
              <a:rPr lang="fr-FR" dirty="0"/>
              <a:t> </a:t>
            </a:r>
            <a:r>
              <a:rPr lang="fr-FR" b="1" dirty="0"/>
              <a:t>active</a:t>
            </a:r>
            <a:r>
              <a:rPr lang="fr-FR" dirty="0"/>
              <a:t> de l’ordinateur ; </a:t>
            </a:r>
            <a:br>
              <a:rPr lang="fr-FR" dirty="0"/>
            </a:br>
            <a:r>
              <a:rPr lang="fr-FR" dirty="0"/>
              <a:t>elle est </a:t>
            </a:r>
            <a:r>
              <a:rPr lang="fr-FR" b="1" dirty="0"/>
              <a:t>effacée lorsqu’on éteint la machine</a:t>
            </a:r>
            <a:r>
              <a:rPr lang="fr-FR" dirty="0"/>
              <a:t>.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Espace réservé du contenu 17"/>
          <p:cNvSpPr txBox="1">
            <a:spLocks/>
          </p:cNvSpPr>
          <p:nvPr/>
        </p:nvSpPr>
        <p:spPr>
          <a:xfrm>
            <a:off x="1066570" y="3375811"/>
            <a:ext cx="4504252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fr-FR" dirty="0"/>
              <a:t>Les </a:t>
            </a:r>
            <a:r>
              <a:rPr lang="fr-FR" b="1" dirty="0"/>
              <a:t>programmes</a:t>
            </a:r>
            <a:r>
              <a:rPr lang="fr-FR" dirty="0"/>
              <a:t> sont stockés sur un </a:t>
            </a:r>
            <a:r>
              <a:rPr lang="fr-FR" b="1" dirty="0"/>
              <a:t>disque dur</a:t>
            </a:r>
            <a:r>
              <a:rPr lang="fr-FR" dirty="0"/>
              <a:t> qui </a:t>
            </a:r>
            <a:r>
              <a:rPr lang="fr-FR" b="1" dirty="0"/>
              <a:t>conservent l’ensemble des informations</a:t>
            </a:r>
            <a:r>
              <a:rPr lang="fr-FR" dirty="0"/>
              <a:t> même</a:t>
            </a:r>
            <a:br>
              <a:rPr lang="fr-FR" dirty="0"/>
            </a:br>
            <a:r>
              <a:rPr lang="fr-FR" dirty="0"/>
              <a:t> lorsque l’ordinateur est éteint.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sp>
        <p:nvSpPr>
          <p:cNvPr id="40" name="Espace réservé du contenu 17"/>
          <p:cNvSpPr txBox="1">
            <a:spLocks/>
          </p:cNvSpPr>
          <p:nvPr/>
        </p:nvSpPr>
        <p:spPr>
          <a:xfrm>
            <a:off x="1056513" y="4280137"/>
            <a:ext cx="4504252" cy="132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fr-FR" dirty="0"/>
              <a:t>L’</a:t>
            </a:r>
            <a:r>
              <a:rPr lang="fr-FR" b="1" dirty="0"/>
              <a:t>utilisateur</a:t>
            </a:r>
            <a:r>
              <a:rPr lang="fr-FR" dirty="0"/>
              <a:t> utilise un </a:t>
            </a:r>
            <a:r>
              <a:rPr lang="fr-FR" b="1" dirty="0"/>
              <a:t>clavier</a:t>
            </a:r>
            <a:r>
              <a:rPr lang="fr-FR" dirty="0"/>
              <a:t> et une </a:t>
            </a:r>
            <a:r>
              <a:rPr lang="fr-FR" b="1" dirty="0"/>
              <a:t>souris</a:t>
            </a:r>
            <a:r>
              <a:rPr lang="fr-FR" dirty="0"/>
              <a:t> pour dialoguer avec l’ordinateur et un </a:t>
            </a:r>
            <a:r>
              <a:rPr lang="fr-FR" b="1" dirty="0"/>
              <a:t>écran </a:t>
            </a:r>
            <a:r>
              <a:rPr lang="fr-FR" dirty="0"/>
              <a:t>pour l’</a:t>
            </a:r>
            <a:r>
              <a:rPr lang="fr-FR" b="1" dirty="0"/>
              <a:t>affichage des informations</a:t>
            </a:r>
            <a:r>
              <a:rPr lang="fr-FR" dirty="0"/>
              <a:t>.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b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fr-FR" dirty="0"/>
              <a:t>Le clavier, la souris et l’écran sont raccordés à l’ordinateur à l’aide de </a:t>
            </a:r>
            <a:r>
              <a:rPr lang="fr-FR" b="1" dirty="0" err="1"/>
              <a:t>cables</a:t>
            </a:r>
            <a:r>
              <a:rPr lang="fr-FR" b="1" dirty="0"/>
              <a:t> (USB </a:t>
            </a:r>
            <a:r>
              <a:rPr lang="fr-FR" dirty="0"/>
              <a:t>ou</a:t>
            </a:r>
            <a:r>
              <a:rPr lang="fr-FR" b="1" dirty="0"/>
              <a:t> HDMI)</a:t>
            </a:r>
            <a:r>
              <a:rPr lang="fr-FR" dirty="0"/>
              <a:t>.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Espace réservé du contenu 17">
            <a:extLst>
              <a:ext uri="{FF2B5EF4-FFF2-40B4-BE49-F238E27FC236}">
                <a16:creationId xmlns:a16="http://schemas.microsoft.com/office/drawing/2014/main" id="{111BC7DE-244E-41BD-AF59-76A67C543C5B}"/>
              </a:ext>
            </a:extLst>
          </p:cNvPr>
          <p:cNvSpPr txBox="1">
            <a:spLocks/>
          </p:cNvSpPr>
          <p:nvPr/>
        </p:nvSpPr>
        <p:spPr>
          <a:xfrm>
            <a:off x="1046167" y="5490543"/>
            <a:ext cx="6385293" cy="845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fr-FR" dirty="0"/>
              <a:t>Des </a:t>
            </a:r>
            <a:r>
              <a:rPr lang="fr-FR" b="1" dirty="0"/>
              <a:t>matériels complémentaires</a:t>
            </a:r>
            <a:r>
              <a:rPr lang="fr-FR" dirty="0"/>
              <a:t> (appelés </a:t>
            </a:r>
            <a:r>
              <a:rPr lang="fr-FR" i="1" dirty="0"/>
              <a:t>périphériques</a:t>
            </a:r>
            <a:r>
              <a:rPr lang="fr-FR" dirty="0"/>
              <a:t>) peuvent aussi être connectés à l’ordinateur : </a:t>
            </a:r>
            <a:r>
              <a:rPr lang="fr-FR" i="1" dirty="0"/>
              <a:t>webcam, imprimante, disque dur externe, clé USB</a:t>
            </a:r>
            <a:r>
              <a:rPr lang="fr-FR" dirty="0"/>
              <a:t> , </a:t>
            </a:r>
            <a:r>
              <a:rPr lang="fr-FR" i="1" dirty="0"/>
              <a:t>haut-parleurs</a:t>
            </a:r>
            <a:r>
              <a:rPr lang="fr-FR" dirty="0"/>
              <a:t> …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Espace réservé du contenu 17">
            <a:extLst>
              <a:ext uri="{FF2B5EF4-FFF2-40B4-BE49-F238E27FC236}">
                <a16:creationId xmlns:a16="http://schemas.microsoft.com/office/drawing/2014/main" id="{F207F8E5-D27F-4C89-8E49-F4716A041C56}"/>
              </a:ext>
            </a:extLst>
          </p:cNvPr>
          <p:cNvSpPr txBox="1">
            <a:spLocks/>
          </p:cNvSpPr>
          <p:nvPr/>
        </p:nvSpPr>
        <p:spPr>
          <a:xfrm>
            <a:off x="1041561" y="6303284"/>
            <a:ext cx="11843166" cy="845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fr-FR" dirty="0"/>
              <a:t>L’</a:t>
            </a:r>
            <a:r>
              <a:rPr lang="fr-FR" b="1" dirty="0"/>
              <a:t>ordinateur</a:t>
            </a:r>
            <a:r>
              <a:rPr lang="fr-FR" dirty="0"/>
              <a:t> est branché au </a:t>
            </a:r>
            <a:r>
              <a:rPr lang="fr-FR" b="1" dirty="0"/>
              <a:t>réseau électrique</a:t>
            </a:r>
            <a:r>
              <a:rPr lang="fr-FR" dirty="0"/>
              <a:t> à l’aide d’une </a:t>
            </a:r>
            <a:r>
              <a:rPr lang="fr-FR" b="1" dirty="0"/>
              <a:t>prise électrique</a:t>
            </a:r>
            <a:r>
              <a:rPr lang="fr-FR" dirty="0"/>
              <a:t> et est branché au </a:t>
            </a:r>
            <a:r>
              <a:rPr lang="fr-FR" b="1" dirty="0"/>
              <a:t>réseau Internet</a:t>
            </a:r>
            <a:r>
              <a:rPr lang="fr-FR" dirty="0"/>
              <a:t> à l’aide d’un </a:t>
            </a:r>
            <a:r>
              <a:rPr lang="fr-FR" b="1" dirty="0" err="1"/>
              <a:t>cable</a:t>
            </a:r>
            <a:r>
              <a:rPr lang="fr-FR" dirty="0"/>
              <a:t> ou du </a:t>
            </a:r>
            <a:r>
              <a:rPr lang="fr-FR" b="1" dirty="0"/>
              <a:t>Wifi</a:t>
            </a:r>
            <a:r>
              <a:rPr lang="fr-FR" dirty="0"/>
              <a:t>.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887A1473-3B4A-467D-8C3A-E64485BE9670}"/>
              </a:ext>
            </a:extLst>
          </p:cNvPr>
          <p:cNvGrpSpPr/>
          <p:nvPr/>
        </p:nvGrpSpPr>
        <p:grpSpPr>
          <a:xfrm>
            <a:off x="552519" y="1917384"/>
            <a:ext cx="558179" cy="409838"/>
            <a:chOff x="557029" y="2340784"/>
            <a:chExt cx="558179" cy="409838"/>
          </a:xfrm>
        </p:grpSpPr>
        <p:sp>
          <p:nvSpPr>
            <p:cNvPr id="45" name="Ovale 13" descr="Petit cercle">
              <a:extLst>
                <a:ext uri="{FF2B5EF4-FFF2-40B4-BE49-F238E27FC236}">
                  <a16:creationId xmlns:a16="http://schemas.microsoft.com/office/drawing/2014/main" id="{96DFA2D5-31C1-44A8-A1FD-C81CB4A6759D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6" name="Zone de texte 14" descr="Chiffre 1">
              <a:extLst>
                <a:ext uri="{FF2B5EF4-FFF2-40B4-BE49-F238E27FC236}">
                  <a16:creationId xmlns:a16="http://schemas.microsoft.com/office/drawing/2014/main" id="{E022512E-EDEC-4D35-BB56-E815BEF66A3C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B34508B1-F809-4D94-A7C0-FA0CA5B8E8C3}"/>
              </a:ext>
            </a:extLst>
          </p:cNvPr>
          <p:cNvGrpSpPr/>
          <p:nvPr/>
        </p:nvGrpSpPr>
        <p:grpSpPr>
          <a:xfrm>
            <a:off x="551395" y="2705765"/>
            <a:ext cx="558179" cy="409838"/>
            <a:chOff x="557029" y="2340784"/>
            <a:chExt cx="558179" cy="409838"/>
          </a:xfrm>
        </p:grpSpPr>
        <p:sp>
          <p:nvSpPr>
            <p:cNvPr id="48" name="Ovale 13" descr="Petit cercle">
              <a:extLst>
                <a:ext uri="{FF2B5EF4-FFF2-40B4-BE49-F238E27FC236}">
                  <a16:creationId xmlns:a16="http://schemas.microsoft.com/office/drawing/2014/main" id="{0B9164B6-397E-4743-A7ED-2D26B6BDF8E0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9" name="Zone de texte 14" descr="Chiffre 1">
              <a:extLst>
                <a:ext uri="{FF2B5EF4-FFF2-40B4-BE49-F238E27FC236}">
                  <a16:creationId xmlns:a16="http://schemas.microsoft.com/office/drawing/2014/main" id="{7DB73EE4-372D-47EC-9E01-5AEC5AADE291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A93B87F0-B7D1-4E99-A2C6-44EACB1D12A8}"/>
              </a:ext>
            </a:extLst>
          </p:cNvPr>
          <p:cNvGrpSpPr/>
          <p:nvPr/>
        </p:nvGrpSpPr>
        <p:grpSpPr>
          <a:xfrm>
            <a:off x="541609" y="3522558"/>
            <a:ext cx="558179" cy="409838"/>
            <a:chOff x="557029" y="2340784"/>
            <a:chExt cx="558179" cy="409838"/>
          </a:xfrm>
        </p:grpSpPr>
        <p:sp>
          <p:nvSpPr>
            <p:cNvPr id="51" name="Ovale 13" descr="Petit cercle">
              <a:extLst>
                <a:ext uri="{FF2B5EF4-FFF2-40B4-BE49-F238E27FC236}">
                  <a16:creationId xmlns:a16="http://schemas.microsoft.com/office/drawing/2014/main" id="{D068CDC6-DD40-4176-A598-238778AB2D7C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52" name="Zone de texte 14" descr="Chiffre 1">
              <a:extLst>
                <a:ext uri="{FF2B5EF4-FFF2-40B4-BE49-F238E27FC236}">
                  <a16:creationId xmlns:a16="http://schemas.microsoft.com/office/drawing/2014/main" id="{DF68C421-6A6E-4A5D-A756-0EFC6554D93A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DA0B2BC6-50FE-4FF9-BB48-08794A2DC689}"/>
              </a:ext>
            </a:extLst>
          </p:cNvPr>
          <p:cNvGrpSpPr/>
          <p:nvPr/>
        </p:nvGrpSpPr>
        <p:grpSpPr>
          <a:xfrm>
            <a:off x="541609" y="4398138"/>
            <a:ext cx="558179" cy="409838"/>
            <a:chOff x="557029" y="2340784"/>
            <a:chExt cx="558179" cy="409838"/>
          </a:xfrm>
        </p:grpSpPr>
        <p:sp>
          <p:nvSpPr>
            <p:cNvPr id="60" name="Ovale 13" descr="Petit cercle">
              <a:extLst>
                <a:ext uri="{FF2B5EF4-FFF2-40B4-BE49-F238E27FC236}">
                  <a16:creationId xmlns:a16="http://schemas.microsoft.com/office/drawing/2014/main" id="{4DB7DF6E-11E0-4F25-96DC-D5FFD13F89AA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61" name="Zone de texte 14" descr="Chiffre 1">
              <a:extLst>
                <a:ext uri="{FF2B5EF4-FFF2-40B4-BE49-F238E27FC236}">
                  <a16:creationId xmlns:a16="http://schemas.microsoft.com/office/drawing/2014/main" id="{C1EBF239-C3E4-46FD-8B00-CA00C22DCC60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9F97D9A1-FCC8-4DA3-9384-2F8CC840EA07}"/>
              </a:ext>
            </a:extLst>
          </p:cNvPr>
          <p:cNvGrpSpPr/>
          <p:nvPr/>
        </p:nvGrpSpPr>
        <p:grpSpPr>
          <a:xfrm>
            <a:off x="551395" y="6248400"/>
            <a:ext cx="558179" cy="409838"/>
            <a:chOff x="557029" y="2340784"/>
            <a:chExt cx="558179" cy="409838"/>
          </a:xfrm>
        </p:grpSpPr>
        <p:sp>
          <p:nvSpPr>
            <p:cNvPr id="69" name="Ovale 13" descr="Petit cercle">
              <a:extLst>
                <a:ext uri="{FF2B5EF4-FFF2-40B4-BE49-F238E27FC236}">
                  <a16:creationId xmlns:a16="http://schemas.microsoft.com/office/drawing/2014/main" id="{8F2CAFF7-7157-4318-AE96-F56A0318749D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70" name="Zone de texte 14" descr="Chiffre 1">
              <a:extLst>
                <a:ext uri="{FF2B5EF4-FFF2-40B4-BE49-F238E27FC236}">
                  <a16:creationId xmlns:a16="http://schemas.microsoft.com/office/drawing/2014/main" id="{18C61EF6-191B-4175-9096-D85FA96C3013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6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132290F9-2656-4251-A952-5F9CE44C863A}"/>
              </a:ext>
            </a:extLst>
          </p:cNvPr>
          <p:cNvGrpSpPr/>
          <p:nvPr/>
        </p:nvGrpSpPr>
        <p:grpSpPr>
          <a:xfrm>
            <a:off x="551395" y="5551303"/>
            <a:ext cx="558179" cy="409838"/>
            <a:chOff x="557029" y="2340784"/>
            <a:chExt cx="558179" cy="409838"/>
          </a:xfrm>
        </p:grpSpPr>
        <p:sp>
          <p:nvSpPr>
            <p:cNvPr id="72" name="Ovale 13" descr="Petit cercle">
              <a:extLst>
                <a:ext uri="{FF2B5EF4-FFF2-40B4-BE49-F238E27FC236}">
                  <a16:creationId xmlns:a16="http://schemas.microsoft.com/office/drawing/2014/main" id="{7E174D90-DBDB-429C-81BB-61D03B97BC13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73" name="Zone de texte 14" descr="Chiffre 1">
              <a:extLst>
                <a:ext uri="{FF2B5EF4-FFF2-40B4-BE49-F238E27FC236}">
                  <a16:creationId xmlns:a16="http://schemas.microsoft.com/office/drawing/2014/main" id="{17A6998C-42D5-49E3-A5D5-99A3C83EA43C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</p:grpSp>
      <p:pic>
        <p:nvPicPr>
          <p:cNvPr id="74" name="Image 73">
            <a:extLst>
              <a:ext uri="{FF2B5EF4-FFF2-40B4-BE49-F238E27FC236}">
                <a16:creationId xmlns:a16="http://schemas.microsoft.com/office/drawing/2014/main" id="{5C5352A3-440E-4335-A622-C79B7377C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21" y="1126270"/>
            <a:ext cx="7192379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521207" y="448056"/>
            <a:ext cx="9413903" cy="640080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Le système d’exploitation c’est quoi ?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549687" y="1602569"/>
            <a:ext cx="5571515" cy="81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sz="1400" dirty="0"/>
              <a:t>Le </a:t>
            </a:r>
            <a:r>
              <a:rPr lang="fr-FR" sz="1400" b="1" dirty="0"/>
              <a:t>système d’exploitation</a:t>
            </a:r>
            <a:r>
              <a:rPr lang="fr-FR" sz="1400" dirty="0"/>
              <a:t> (</a:t>
            </a:r>
            <a:r>
              <a:rPr lang="fr-FR" sz="1400" i="1" dirty="0"/>
              <a:t>appelé aussi </a:t>
            </a:r>
            <a:r>
              <a:rPr lang="fr-FR" sz="1400" b="1" i="1" dirty="0"/>
              <a:t>OS</a:t>
            </a:r>
            <a:r>
              <a:rPr lang="fr-FR" sz="1400" i="1" dirty="0"/>
              <a:t> pour </a:t>
            </a:r>
            <a:r>
              <a:rPr lang="fr-FR" sz="1400" b="1" i="1" dirty="0"/>
              <a:t>Operating System</a:t>
            </a:r>
            <a:r>
              <a:rPr lang="fr-FR" sz="1400" dirty="0"/>
              <a:t>) .est un ensemble de programmes qui :</a:t>
            </a:r>
            <a:endParaRPr lang="fr-F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Espace réservé du contenu 17"/>
          <p:cNvSpPr txBox="1">
            <a:spLocks/>
          </p:cNvSpPr>
          <p:nvPr/>
        </p:nvSpPr>
        <p:spPr>
          <a:xfrm>
            <a:off x="1066039" y="2392369"/>
            <a:ext cx="5029961" cy="8800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fr-FR" dirty="0"/>
              <a:t>permet de gérer et de</a:t>
            </a:r>
            <a:r>
              <a:rPr lang="fr-FR" b="1" dirty="0"/>
              <a:t> faire fonctionner tous les matériels</a:t>
            </a:r>
            <a:r>
              <a:rPr lang="fr-FR" dirty="0"/>
              <a:t> (composants et périphériques) qui constituent l’ordinateur </a:t>
            </a:r>
          </a:p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fr-FR" dirty="0"/>
              <a:t>grâce à des </a:t>
            </a:r>
            <a:r>
              <a:rPr lang="fr-FR" b="1" dirty="0"/>
              <a:t>programmes</a:t>
            </a:r>
            <a:r>
              <a:rPr lang="fr-FR" dirty="0"/>
              <a:t> appelés </a:t>
            </a:r>
            <a:r>
              <a:rPr lang="fr-FR" b="1" i="1" dirty="0"/>
              <a:t>pilotes </a:t>
            </a:r>
            <a:r>
              <a:rPr lang="fr-FR" dirty="0"/>
              <a:t>(ou </a:t>
            </a:r>
            <a:r>
              <a:rPr lang="fr-FR" i="1" dirty="0"/>
              <a:t>drivers</a:t>
            </a:r>
            <a:r>
              <a:rPr lang="fr-FR" dirty="0"/>
              <a:t> en anglais)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Zone de texte 16" descr="Sélectionnez-moi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fr-FR" sz="1200" b="1" kern="1000" spc="1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Windows pour les </a:t>
            </a:r>
          </a:p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fr-FR" sz="1200" b="1" kern="1000" spc="1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ordinateurs PC</a:t>
            </a:r>
            <a:endParaRPr lang="fr-FR" sz="1200" b="1" kern="1400" dirty="0">
              <a:solidFill>
                <a:schemeClr val="accent1">
                  <a:lumMod val="75000"/>
                </a:schemeClr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Image 23" descr="Flèche courb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8031" flipH="1">
            <a:off x="5788633" y="2156501"/>
            <a:ext cx="851862" cy="939987"/>
          </a:xfrm>
          <a:prstGeom prst="rect">
            <a:avLst/>
          </a:prstGeom>
        </p:spPr>
      </p:pic>
      <p:sp>
        <p:nvSpPr>
          <p:cNvPr id="22" name="Espace réservé du contenu 17"/>
          <p:cNvSpPr txBox="1">
            <a:spLocks/>
          </p:cNvSpPr>
          <p:nvPr/>
        </p:nvSpPr>
        <p:spPr>
          <a:xfrm>
            <a:off x="1066039" y="3353185"/>
            <a:ext cx="3263625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gère</a:t>
            </a:r>
            <a:r>
              <a:rPr lang="fr-FR" b="1" dirty="0"/>
              <a:t> le bureau, la barre des tâches et l’explorateur de fichier …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Espace réservé du contenu 17"/>
          <p:cNvSpPr txBox="1">
            <a:spLocks/>
          </p:cNvSpPr>
          <p:nvPr/>
        </p:nvSpPr>
        <p:spPr>
          <a:xfrm>
            <a:off x="1064635" y="4303697"/>
            <a:ext cx="5687147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fr-FR" dirty="0"/>
              <a:t>lance les </a:t>
            </a:r>
            <a:r>
              <a:rPr lang="fr-FR" b="1" dirty="0"/>
              <a:t>applications</a:t>
            </a:r>
            <a:r>
              <a:rPr lang="fr-FR" dirty="0"/>
              <a:t> :</a:t>
            </a:r>
            <a:br>
              <a:rPr lang="fr-FR" dirty="0"/>
            </a:br>
            <a:r>
              <a:rPr lang="fr-FR" i="1" dirty="0"/>
              <a:t>lorsqu’un utilisateur clique sur l’</a:t>
            </a:r>
            <a:r>
              <a:rPr lang="fr-FR" b="1" i="1" dirty="0"/>
              <a:t>icône</a:t>
            </a:r>
            <a:r>
              <a:rPr lang="fr-FR" i="1" dirty="0"/>
              <a:t> d’une </a:t>
            </a:r>
            <a:r>
              <a:rPr lang="fr-FR" b="1" i="1" dirty="0"/>
              <a:t>application</a:t>
            </a:r>
            <a:r>
              <a:rPr lang="fr-FR" i="1" dirty="0"/>
              <a:t>, le système d’exploitation va chercher le </a:t>
            </a:r>
            <a:r>
              <a:rPr lang="fr-FR" b="1" i="1" dirty="0"/>
              <a:t>code du programme</a:t>
            </a:r>
            <a:r>
              <a:rPr lang="fr-FR" i="1" dirty="0"/>
              <a:t> stocké sur le </a:t>
            </a:r>
            <a:r>
              <a:rPr lang="fr-FR" b="1" i="1" dirty="0"/>
              <a:t>disque dur</a:t>
            </a:r>
            <a:r>
              <a:rPr lang="fr-FR" i="1" dirty="0"/>
              <a:t> et le charge dans la </a:t>
            </a:r>
            <a:r>
              <a:rPr lang="fr-FR" b="1" i="1" dirty="0"/>
              <a:t>mémoire RAM</a:t>
            </a:r>
            <a:r>
              <a:rPr lang="fr-FR" i="1" dirty="0"/>
              <a:t> et demande au </a:t>
            </a:r>
            <a:r>
              <a:rPr lang="fr-FR" b="1" i="1" dirty="0"/>
              <a:t>micro-processeur</a:t>
            </a:r>
            <a:r>
              <a:rPr lang="fr-FR" i="1" dirty="0"/>
              <a:t> de l’</a:t>
            </a:r>
            <a:r>
              <a:rPr lang="fr-FR" b="1" i="1" dirty="0"/>
              <a:t>exécuter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Espace réservé du contenu 17">
            <a:extLst>
              <a:ext uri="{FF2B5EF4-FFF2-40B4-BE49-F238E27FC236}">
                <a16:creationId xmlns:a16="http://schemas.microsoft.com/office/drawing/2014/main" id="{B5A9640A-C42F-4542-ACC3-A699488ACD41}"/>
              </a:ext>
            </a:extLst>
          </p:cNvPr>
          <p:cNvSpPr txBox="1">
            <a:spLocks/>
          </p:cNvSpPr>
          <p:nvPr/>
        </p:nvSpPr>
        <p:spPr>
          <a:xfrm>
            <a:off x="1067908" y="5667701"/>
            <a:ext cx="4714056" cy="844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fr-FR" dirty="0"/>
              <a:t>gère l’</a:t>
            </a:r>
            <a:r>
              <a:rPr lang="fr-FR" b="1" dirty="0"/>
              <a:t>interface</a:t>
            </a:r>
            <a:r>
              <a:rPr lang="fr-FR" dirty="0"/>
              <a:t> avec l’</a:t>
            </a:r>
            <a:r>
              <a:rPr lang="fr-FR" b="1" dirty="0"/>
              <a:t>utilisateur </a:t>
            </a:r>
            <a:r>
              <a:rPr lang="fr-FR" dirty="0"/>
              <a:t>et affiche les </a:t>
            </a:r>
            <a:r>
              <a:rPr lang="fr-FR" b="1" dirty="0"/>
              <a:t>fenêtres dès le démarrage de l’ordinateur, 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Zone de texte 16" descr="Sélectionnez-moi">
            <a:extLst>
              <a:ext uri="{FF2B5EF4-FFF2-40B4-BE49-F238E27FC236}">
                <a16:creationId xmlns:a16="http://schemas.microsoft.com/office/drawing/2014/main" id="{D79B0522-4524-4FC1-919C-54FEAEE547CB}"/>
              </a:ext>
            </a:extLst>
          </p:cNvPr>
          <p:cNvSpPr txBox="1"/>
          <p:nvPr/>
        </p:nvSpPr>
        <p:spPr>
          <a:xfrm>
            <a:off x="8631065" y="2088662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fr-FR" sz="1200" b="1" kern="1000" spc="1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MAC OS X </a:t>
            </a:r>
            <a:br>
              <a:rPr lang="fr-FR" sz="1200" b="1" kern="1000" spc="1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</a:br>
            <a:r>
              <a:rPr lang="fr-FR" sz="1200" b="1" kern="1000" spc="1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pour les ordinateurs</a:t>
            </a:r>
          </a:p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fr-FR" sz="1200" b="1" kern="1000" spc="1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APPLE</a:t>
            </a:r>
            <a:endParaRPr lang="fr-FR" sz="1200" b="1" kern="1400" dirty="0">
              <a:solidFill>
                <a:schemeClr val="accent1">
                  <a:lumMod val="75000"/>
                </a:schemeClr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11F0EF-E003-4BC6-914F-C60561E37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09" y="2936102"/>
            <a:ext cx="5251882" cy="30898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B2DFC2-4F3A-4A13-BE2E-6BFC0359EC59}"/>
              </a:ext>
            </a:extLst>
          </p:cNvPr>
          <p:cNvSpPr/>
          <p:nvPr/>
        </p:nvSpPr>
        <p:spPr>
          <a:xfrm>
            <a:off x="6506898" y="1347796"/>
            <a:ext cx="48054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kern="1000" spc="100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Les systèmes d’exploitation les plus connus sont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A4B0BB4A-BD7D-4284-A87A-F5091BF87998}"/>
              </a:ext>
            </a:extLst>
          </p:cNvPr>
          <p:cNvGrpSpPr/>
          <p:nvPr/>
        </p:nvGrpSpPr>
        <p:grpSpPr>
          <a:xfrm>
            <a:off x="515790" y="2469071"/>
            <a:ext cx="558179" cy="409838"/>
            <a:chOff x="557029" y="2340784"/>
            <a:chExt cx="558179" cy="409838"/>
          </a:xfrm>
        </p:grpSpPr>
        <p:sp>
          <p:nvSpPr>
            <p:cNvPr id="27" name="Ovale 13" descr="Petit cercle">
              <a:extLst>
                <a:ext uri="{FF2B5EF4-FFF2-40B4-BE49-F238E27FC236}">
                  <a16:creationId xmlns:a16="http://schemas.microsoft.com/office/drawing/2014/main" id="{CB8B3D9C-25CF-49F2-AD7C-BEB746E27818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28" name="Zone de texte 14" descr="Chiffre 1">
              <a:extLst>
                <a:ext uri="{FF2B5EF4-FFF2-40B4-BE49-F238E27FC236}">
                  <a16:creationId xmlns:a16="http://schemas.microsoft.com/office/drawing/2014/main" id="{A72F4595-D208-4FB0-AEB9-38CDF0452C90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EC170E7-1B06-467E-90DD-145ABE0BC5C7}"/>
              </a:ext>
            </a:extLst>
          </p:cNvPr>
          <p:cNvGrpSpPr/>
          <p:nvPr/>
        </p:nvGrpSpPr>
        <p:grpSpPr>
          <a:xfrm>
            <a:off x="524464" y="3346621"/>
            <a:ext cx="558179" cy="409838"/>
            <a:chOff x="557029" y="2340784"/>
            <a:chExt cx="558179" cy="409838"/>
          </a:xfrm>
        </p:grpSpPr>
        <p:sp>
          <p:nvSpPr>
            <p:cNvPr id="35" name="Ovale 13" descr="Petit cercle">
              <a:extLst>
                <a:ext uri="{FF2B5EF4-FFF2-40B4-BE49-F238E27FC236}">
                  <a16:creationId xmlns:a16="http://schemas.microsoft.com/office/drawing/2014/main" id="{CB30301D-CF4D-4062-93ED-124F329A0914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6" name="Zone de texte 14" descr="Chiffre 1">
              <a:extLst>
                <a:ext uri="{FF2B5EF4-FFF2-40B4-BE49-F238E27FC236}">
                  <a16:creationId xmlns:a16="http://schemas.microsoft.com/office/drawing/2014/main" id="{83F4D20E-3CB5-4A53-BFE3-26FB273C0E3A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6364D3A-7972-4B36-B956-FA8C26B6A739}"/>
              </a:ext>
            </a:extLst>
          </p:cNvPr>
          <p:cNvGrpSpPr/>
          <p:nvPr/>
        </p:nvGrpSpPr>
        <p:grpSpPr>
          <a:xfrm>
            <a:off x="521207" y="4328733"/>
            <a:ext cx="558179" cy="409838"/>
            <a:chOff x="557029" y="2340784"/>
            <a:chExt cx="558179" cy="409838"/>
          </a:xfrm>
        </p:grpSpPr>
        <p:sp>
          <p:nvSpPr>
            <p:cNvPr id="39" name="Ovale 13" descr="Petit cercle">
              <a:extLst>
                <a:ext uri="{FF2B5EF4-FFF2-40B4-BE49-F238E27FC236}">
                  <a16:creationId xmlns:a16="http://schemas.microsoft.com/office/drawing/2014/main" id="{09329AD1-15FD-4416-8ED5-F61F46A6E5AF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5" name="Zone de texte 14" descr="Chiffre 1">
              <a:extLst>
                <a:ext uri="{FF2B5EF4-FFF2-40B4-BE49-F238E27FC236}">
                  <a16:creationId xmlns:a16="http://schemas.microsoft.com/office/drawing/2014/main" id="{28AC1D99-91E2-4611-AEED-F0DAD81C5D9A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84E97969-DFE2-43A0-B541-DF86D9785F8F}"/>
              </a:ext>
            </a:extLst>
          </p:cNvPr>
          <p:cNvGrpSpPr/>
          <p:nvPr/>
        </p:nvGrpSpPr>
        <p:grpSpPr>
          <a:xfrm>
            <a:off x="549687" y="5647984"/>
            <a:ext cx="558179" cy="409838"/>
            <a:chOff x="557029" y="2340784"/>
            <a:chExt cx="558179" cy="409838"/>
          </a:xfrm>
        </p:grpSpPr>
        <p:sp>
          <p:nvSpPr>
            <p:cNvPr id="47" name="Ovale 13" descr="Petit cercle">
              <a:extLst>
                <a:ext uri="{FF2B5EF4-FFF2-40B4-BE49-F238E27FC236}">
                  <a16:creationId xmlns:a16="http://schemas.microsoft.com/office/drawing/2014/main" id="{82B32ED1-99F3-48FE-BB3C-AA2A769D675F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8" name="Zone de texte 14" descr="Chiffre 1">
              <a:extLst>
                <a:ext uri="{FF2B5EF4-FFF2-40B4-BE49-F238E27FC236}">
                  <a16:creationId xmlns:a16="http://schemas.microsoft.com/office/drawing/2014/main" id="{226E76A2-FA7B-40A3-A698-98A30EC8C036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title"/>
          </p:nvPr>
        </p:nvSpPr>
        <p:spPr>
          <a:xfrm>
            <a:off x="541609" y="0"/>
            <a:ext cx="8534400" cy="1507067"/>
          </a:xfrm>
        </p:spPr>
        <p:txBody>
          <a:bodyPr rtlCol="0"/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Une application c’est quoi ?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half" idx="4294967295"/>
          </p:nvPr>
        </p:nvSpPr>
        <p:spPr>
          <a:xfrm>
            <a:off x="541609" y="1431010"/>
            <a:ext cx="7599501" cy="1764474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fr-FR" dirty="0"/>
              <a:t>Une </a:t>
            </a:r>
            <a:r>
              <a:rPr lang="fr-FR" b="1" dirty="0"/>
              <a:t>application</a:t>
            </a:r>
            <a:r>
              <a:rPr lang="fr-FR" dirty="0"/>
              <a:t> est un </a:t>
            </a:r>
            <a:r>
              <a:rPr lang="fr-FR" b="1" dirty="0"/>
              <a:t>programme</a:t>
            </a:r>
            <a:r>
              <a:rPr lang="fr-FR" dirty="0"/>
              <a:t> (ou </a:t>
            </a:r>
            <a:r>
              <a:rPr lang="fr-FR" i="1" dirty="0"/>
              <a:t>logiciel</a:t>
            </a:r>
            <a:r>
              <a:rPr lang="fr-FR" dirty="0"/>
              <a:t>) permettant la réalisation d’une ou plusieurs </a:t>
            </a:r>
            <a:r>
              <a:rPr lang="fr-FR" b="1" dirty="0"/>
              <a:t>tâches</a:t>
            </a:r>
            <a:r>
              <a:rPr lang="fr-FR" dirty="0"/>
              <a:t> ou </a:t>
            </a:r>
            <a:r>
              <a:rPr lang="fr-FR" b="1" dirty="0"/>
              <a:t>fonctions</a:t>
            </a:r>
            <a:r>
              <a:rPr lang="fr-FR" dirty="0"/>
              <a:t> dans le cadre d’une activité.</a:t>
            </a:r>
          </a:p>
          <a:p>
            <a:r>
              <a:rPr lang="fr-FR" dirty="0"/>
              <a:t>Les </a:t>
            </a:r>
            <a:r>
              <a:rPr lang="fr-FR" b="1" dirty="0"/>
              <a:t>applications</a:t>
            </a:r>
            <a:r>
              <a:rPr lang="fr-FR" dirty="0"/>
              <a:t> permettent d’effectuer des tâches personnelles, d’apprendre ou de jouer, de manipuler des photos et des vidéos ou encore de communiquer au travers de la messagerie …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fr-FR" sz="12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Espace réservé du contenu 4">
            <a:extLst>
              <a:ext uri="{FF2B5EF4-FFF2-40B4-BE49-F238E27FC236}">
                <a16:creationId xmlns:a16="http://schemas.microsoft.com/office/drawing/2014/main" id="{A19BC3E0-EB8F-4F8D-A0F7-33E37FE79FBC}"/>
              </a:ext>
            </a:extLst>
          </p:cNvPr>
          <p:cNvSpPr txBox="1">
            <a:spLocks/>
          </p:cNvSpPr>
          <p:nvPr/>
        </p:nvSpPr>
        <p:spPr>
          <a:xfrm>
            <a:off x="521207" y="3195484"/>
            <a:ext cx="6125399" cy="3342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Les applications les plus </a:t>
            </a:r>
            <a:r>
              <a:rPr lang="fr-FR" b="1" dirty="0"/>
              <a:t>populaires</a:t>
            </a:r>
            <a:r>
              <a:rPr lang="fr-FR" dirty="0"/>
              <a:t> sont :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google</a:t>
            </a:r>
            <a:r>
              <a:rPr lang="fr-FR" dirty="0"/>
              <a:t> pour la recherche d’informations sur Internet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err="1"/>
              <a:t>outlook</a:t>
            </a:r>
            <a:r>
              <a:rPr lang="fr-FR" dirty="0"/>
              <a:t> pour gérer sa messagerie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LibreOffice </a:t>
            </a:r>
            <a:r>
              <a:rPr lang="fr-FR" dirty="0"/>
              <a:t>pour le traitement de texte, les calculs 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Word, </a:t>
            </a:r>
            <a:r>
              <a:rPr lang="fr-FR" b="1" dirty="0" err="1"/>
              <a:t>Exel</a:t>
            </a:r>
            <a:r>
              <a:rPr lang="fr-FR" b="1" dirty="0"/>
              <a:t>, Powerpoint</a:t>
            </a:r>
            <a:r>
              <a:rPr lang="fr-FR" dirty="0"/>
              <a:t> respectivement pour le traitement de texte, les calculs et les belles présentations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les</a:t>
            </a:r>
            <a:r>
              <a:rPr lang="fr-FR" b="1" dirty="0"/>
              <a:t> jeux vidéo</a:t>
            </a:r>
            <a:endParaRPr lang="fr-FR" dirty="0"/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 err="1"/>
              <a:t>IPhoto</a:t>
            </a:r>
            <a:r>
              <a:rPr lang="fr-FR" dirty="0"/>
              <a:t> pour manipuler ses photos</a:t>
            </a:r>
          </a:p>
          <a:p>
            <a:pPr marL="171450" indent="-1714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Firefox</a:t>
            </a:r>
            <a:r>
              <a:rPr lang="fr-FR" dirty="0"/>
              <a:t> (Mozilla), </a:t>
            </a:r>
            <a:r>
              <a:rPr lang="fr-FR" b="1" dirty="0"/>
              <a:t>Edge</a:t>
            </a:r>
            <a:r>
              <a:rPr lang="fr-FR" dirty="0"/>
              <a:t> pour naviguer sur Internet …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DFA040-7186-4394-92B1-95FB9C65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59886">
            <a:off x="7573818" y="2314190"/>
            <a:ext cx="3657600" cy="12477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F00AF3-9FB4-4252-8407-7F8365BA2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086" y="4028397"/>
            <a:ext cx="3718882" cy="83827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3891125-F962-4BF6-A79D-6608686B2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04507">
            <a:off x="6577312" y="4814370"/>
            <a:ext cx="1591508" cy="199133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EAC54A0-7D81-489B-972C-922008BA69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7472" y="4547122"/>
            <a:ext cx="1991330" cy="19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521207" y="448056"/>
            <a:ext cx="9413903" cy="640080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Comment marche un ordinateur ?</a:t>
            </a:r>
          </a:p>
        </p:txBody>
      </p:sp>
      <p:sp>
        <p:nvSpPr>
          <p:cNvPr id="38" name="Espace réservé du contenu 17"/>
          <p:cNvSpPr txBox="1">
            <a:spLocks/>
          </p:cNvSpPr>
          <p:nvPr/>
        </p:nvSpPr>
        <p:spPr>
          <a:xfrm>
            <a:off x="506456" y="1436757"/>
            <a:ext cx="5571515" cy="81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fr-FR" sz="1400" dirty="0"/>
              <a:t>Le </a:t>
            </a:r>
            <a:r>
              <a:rPr lang="fr-FR" sz="1400" b="1" dirty="0"/>
              <a:t>système d’exploitation</a:t>
            </a:r>
            <a:r>
              <a:rPr lang="fr-FR" sz="1400" dirty="0"/>
              <a:t> </a:t>
            </a:r>
            <a:r>
              <a:rPr lang="fr-FR" dirty="0"/>
              <a:t>(</a:t>
            </a:r>
            <a:r>
              <a:rPr lang="fr-FR" i="1" dirty="0"/>
              <a:t>appelé aussi </a:t>
            </a:r>
            <a:r>
              <a:rPr lang="fr-FR" b="1" i="1" dirty="0"/>
              <a:t>OS</a:t>
            </a:r>
            <a:r>
              <a:rPr lang="fr-FR" i="1" dirty="0"/>
              <a:t> pour </a:t>
            </a:r>
            <a:r>
              <a:rPr lang="fr-FR" b="1" i="1" dirty="0"/>
              <a:t>Operating System</a:t>
            </a:r>
            <a:r>
              <a:rPr lang="fr-FR" dirty="0"/>
              <a:t>)</a:t>
            </a:r>
            <a:br>
              <a:rPr lang="fr-FR" sz="1400" dirty="0"/>
            </a:br>
            <a:r>
              <a:rPr lang="fr-FR" sz="1400" dirty="0"/>
              <a:t> est un ensemble de programmes qui :</a:t>
            </a:r>
            <a:endParaRPr lang="fr-FR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Espace réservé du contenu 17"/>
          <p:cNvSpPr txBox="1">
            <a:spLocks/>
          </p:cNvSpPr>
          <p:nvPr/>
        </p:nvSpPr>
        <p:spPr>
          <a:xfrm>
            <a:off x="1066039" y="2392369"/>
            <a:ext cx="5029961" cy="88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fr-FR" dirty="0"/>
              <a:t>Le </a:t>
            </a:r>
            <a:r>
              <a:rPr lang="fr-FR" b="1" dirty="0"/>
              <a:t>système d’exploitation</a:t>
            </a:r>
            <a:r>
              <a:rPr lang="fr-FR" dirty="0"/>
              <a:t> va chercher le </a:t>
            </a:r>
            <a:r>
              <a:rPr lang="fr-FR" b="1" dirty="0"/>
              <a:t>code</a:t>
            </a:r>
            <a:r>
              <a:rPr lang="fr-FR" dirty="0"/>
              <a:t> du programme sur le </a:t>
            </a:r>
            <a:r>
              <a:rPr lang="fr-FR" b="1" dirty="0"/>
              <a:t>disque dur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Espace réservé du contenu 17"/>
          <p:cNvSpPr txBox="1">
            <a:spLocks/>
          </p:cNvSpPr>
          <p:nvPr/>
        </p:nvSpPr>
        <p:spPr>
          <a:xfrm>
            <a:off x="1066039" y="3254865"/>
            <a:ext cx="4803819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puis le </a:t>
            </a:r>
            <a:r>
              <a:rPr lang="fr-FR" b="1" dirty="0"/>
              <a:t>système d’exploitation</a:t>
            </a:r>
            <a:r>
              <a:rPr lang="fr-FR" dirty="0"/>
              <a:t> charge le </a:t>
            </a:r>
            <a:r>
              <a:rPr lang="fr-FR" b="1" dirty="0"/>
              <a:t>programme</a:t>
            </a:r>
            <a:r>
              <a:rPr lang="fr-FR" dirty="0"/>
              <a:t> dans la </a:t>
            </a:r>
            <a:r>
              <a:rPr lang="fr-FR" b="1" dirty="0"/>
              <a:t>mémoire RAM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Espace réservé du contenu 17"/>
          <p:cNvSpPr txBox="1">
            <a:spLocks/>
          </p:cNvSpPr>
          <p:nvPr/>
        </p:nvSpPr>
        <p:spPr>
          <a:xfrm>
            <a:off x="1064635" y="4166049"/>
            <a:ext cx="5687147" cy="70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fr-FR" dirty="0"/>
              <a:t>le </a:t>
            </a:r>
            <a:r>
              <a:rPr lang="fr-FR" b="1" dirty="0"/>
              <a:t>micro-processeur</a:t>
            </a:r>
            <a:r>
              <a:rPr lang="fr-FR" dirty="0"/>
              <a:t> lit chaque instruction du programme et l’exécute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Espace réservé du contenu 17">
            <a:extLst>
              <a:ext uri="{FF2B5EF4-FFF2-40B4-BE49-F238E27FC236}">
                <a16:creationId xmlns:a16="http://schemas.microsoft.com/office/drawing/2014/main" id="{B5A9640A-C42F-4542-ACC3-A699488ACD41}"/>
              </a:ext>
            </a:extLst>
          </p:cNvPr>
          <p:cNvSpPr txBox="1">
            <a:spLocks/>
          </p:cNvSpPr>
          <p:nvPr/>
        </p:nvSpPr>
        <p:spPr>
          <a:xfrm>
            <a:off x="1067908" y="5107266"/>
            <a:ext cx="4714056" cy="72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fr-FR" dirty="0"/>
              <a:t>Le </a:t>
            </a:r>
            <a:r>
              <a:rPr lang="fr-FR" b="1" dirty="0"/>
              <a:t>système d’exploitation</a:t>
            </a:r>
            <a:r>
              <a:rPr lang="fr-FR" dirty="0"/>
              <a:t> envoie la </a:t>
            </a:r>
            <a:r>
              <a:rPr lang="fr-FR" b="1" dirty="0"/>
              <a:t>page d’accueil</a:t>
            </a:r>
            <a:r>
              <a:rPr lang="fr-FR" dirty="0"/>
              <a:t> de l’application chargée sur l’</a:t>
            </a:r>
            <a:r>
              <a:rPr lang="fr-FR" b="1" dirty="0"/>
              <a:t>écran</a:t>
            </a:r>
            <a:r>
              <a:rPr lang="fr-FR" dirty="0"/>
              <a:t> qui la visualise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Espace réservé du contenu 17">
            <a:extLst>
              <a:ext uri="{FF2B5EF4-FFF2-40B4-BE49-F238E27FC236}">
                <a16:creationId xmlns:a16="http://schemas.microsoft.com/office/drawing/2014/main" id="{4BFF42B0-FB4F-40F1-B2AD-5733DA564938}"/>
              </a:ext>
            </a:extLst>
          </p:cNvPr>
          <p:cNvSpPr txBox="1">
            <a:spLocks/>
          </p:cNvSpPr>
          <p:nvPr/>
        </p:nvSpPr>
        <p:spPr>
          <a:xfrm>
            <a:off x="1067908" y="6099863"/>
            <a:ext cx="4714056" cy="72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fr-FR" dirty="0"/>
              <a:t>l’</a:t>
            </a:r>
            <a:r>
              <a:rPr lang="fr-FR" b="1" dirty="0"/>
              <a:t>utilisateur</a:t>
            </a:r>
            <a:r>
              <a:rPr lang="fr-FR" dirty="0"/>
              <a:t> utilise sa </a:t>
            </a:r>
            <a:r>
              <a:rPr lang="fr-FR" b="1" dirty="0"/>
              <a:t>souris</a:t>
            </a:r>
            <a:r>
              <a:rPr lang="fr-FR" dirty="0"/>
              <a:t> et son </a:t>
            </a:r>
            <a:r>
              <a:rPr lang="fr-FR" b="1" dirty="0"/>
              <a:t>clavier</a:t>
            </a:r>
            <a:r>
              <a:rPr lang="fr-FR" dirty="0"/>
              <a:t> pour </a:t>
            </a:r>
            <a:r>
              <a:rPr lang="fr-FR" b="1" dirty="0"/>
              <a:t>naviguer sur les différents champs et boutons</a:t>
            </a:r>
            <a:r>
              <a:rPr lang="fr-FR" dirty="0"/>
              <a:t> de la page affichée</a:t>
            </a:r>
            <a:endParaRPr lang="fr-FR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2485830-7097-48AB-9987-AB779D18A284}"/>
              </a:ext>
            </a:extLst>
          </p:cNvPr>
          <p:cNvGrpSpPr/>
          <p:nvPr/>
        </p:nvGrpSpPr>
        <p:grpSpPr>
          <a:xfrm>
            <a:off x="532117" y="2416598"/>
            <a:ext cx="558179" cy="409838"/>
            <a:chOff x="557029" y="2340784"/>
            <a:chExt cx="558179" cy="409838"/>
          </a:xfrm>
        </p:grpSpPr>
        <p:sp>
          <p:nvSpPr>
            <p:cNvPr id="25" name="Ovale 13" descr="Petit cercle">
              <a:extLst>
                <a:ext uri="{FF2B5EF4-FFF2-40B4-BE49-F238E27FC236}">
                  <a16:creationId xmlns:a16="http://schemas.microsoft.com/office/drawing/2014/main" id="{F9EF7646-C18D-4286-97BC-381133CB763E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5" name="Zone de texte 14" descr="Chiffre 1">
              <a:extLst>
                <a:ext uri="{FF2B5EF4-FFF2-40B4-BE49-F238E27FC236}">
                  <a16:creationId xmlns:a16="http://schemas.microsoft.com/office/drawing/2014/main" id="{6E7B1E27-F8F5-4E32-A4B2-AF7A86F66F00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C938920B-D302-4821-AB67-596BCD70A39A}"/>
              </a:ext>
            </a:extLst>
          </p:cNvPr>
          <p:cNvGrpSpPr/>
          <p:nvPr/>
        </p:nvGrpSpPr>
        <p:grpSpPr>
          <a:xfrm>
            <a:off x="530993" y="3254680"/>
            <a:ext cx="558179" cy="409838"/>
            <a:chOff x="557029" y="2340784"/>
            <a:chExt cx="558179" cy="409838"/>
          </a:xfrm>
        </p:grpSpPr>
        <p:sp>
          <p:nvSpPr>
            <p:cNvPr id="37" name="Ovale 13" descr="Petit cercle">
              <a:extLst>
                <a:ext uri="{FF2B5EF4-FFF2-40B4-BE49-F238E27FC236}">
                  <a16:creationId xmlns:a16="http://schemas.microsoft.com/office/drawing/2014/main" id="{5D98BF8E-A2B7-4D3D-BFE2-0302702628D0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39" name="Zone de texte 14" descr="Chiffre 1">
              <a:extLst>
                <a:ext uri="{FF2B5EF4-FFF2-40B4-BE49-F238E27FC236}">
                  <a16:creationId xmlns:a16="http://schemas.microsoft.com/office/drawing/2014/main" id="{3D7FAD76-4175-4F2D-8FDE-239618D0AEEB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3743DFDD-6E77-4686-B350-2303CF6C1AE9}"/>
              </a:ext>
            </a:extLst>
          </p:cNvPr>
          <p:cNvGrpSpPr/>
          <p:nvPr/>
        </p:nvGrpSpPr>
        <p:grpSpPr>
          <a:xfrm>
            <a:off x="521207" y="4082834"/>
            <a:ext cx="558179" cy="409838"/>
            <a:chOff x="557029" y="2340784"/>
            <a:chExt cx="558179" cy="409838"/>
          </a:xfrm>
        </p:grpSpPr>
        <p:sp>
          <p:nvSpPr>
            <p:cNvPr id="45" name="Ovale 13" descr="Petit cercle">
              <a:extLst>
                <a:ext uri="{FF2B5EF4-FFF2-40B4-BE49-F238E27FC236}">
                  <a16:creationId xmlns:a16="http://schemas.microsoft.com/office/drawing/2014/main" id="{DC0FA6F8-1B6E-4D2D-942E-F7108C762584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6" name="Zone de texte 14" descr="Chiffre 1">
              <a:extLst>
                <a:ext uri="{FF2B5EF4-FFF2-40B4-BE49-F238E27FC236}">
                  <a16:creationId xmlns:a16="http://schemas.microsoft.com/office/drawing/2014/main" id="{06F77F53-7EDB-4164-BFFD-F39A2786F5DB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A40874E8-6D8F-4CDC-B0F6-DA1811B5EB3F}"/>
              </a:ext>
            </a:extLst>
          </p:cNvPr>
          <p:cNvGrpSpPr/>
          <p:nvPr/>
        </p:nvGrpSpPr>
        <p:grpSpPr>
          <a:xfrm>
            <a:off x="506456" y="5091475"/>
            <a:ext cx="558179" cy="409838"/>
            <a:chOff x="557029" y="2340784"/>
            <a:chExt cx="558179" cy="409838"/>
          </a:xfrm>
        </p:grpSpPr>
        <p:sp>
          <p:nvSpPr>
            <p:cNvPr id="48" name="Ovale 13" descr="Petit cercle">
              <a:extLst>
                <a:ext uri="{FF2B5EF4-FFF2-40B4-BE49-F238E27FC236}">
                  <a16:creationId xmlns:a16="http://schemas.microsoft.com/office/drawing/2014/main" id="{9A1201BE-2C5D-4D93-B231-4D69EA9DBFA5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49" name="Zone de texte 14" descr="Chiffre 1">
              <a:extLst>
                <a:ext uri="{FF2B5EF4-FFF2-40B4-BE49-F238E27FC236}">
                  <a16:creationId xmlns:a16="http://schemas.microsoft.com/office/drawing/2014/main" id="{AC9ECF04-EC3F-4E20-B657-B05C1C42414F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9D2D887B-54E3-4C26-9EE8-69F4E21D9954}"/>
              </a:ext>
            </a:extLst>
          </p:cNvPr>
          <p:cNvGrpSpPr/>
          <p:nvPr/>
        </p:nvGrpSpPr>
        <p:grpSpPr>
          <a:xfrm>
            <a:off x="521207" y="6111686"/>
            <a:ext cx="558179" cy="409838"/>
            <a:chOff x="557029" y="2340784"/>
            <a:chExt cx="558179" cy="409838"/>
          </a:xfrm>
        </p:grpSpPr>
        <p:sp>
          <p:nvSpPr>
            <p:cNvPr id="51" name="Ovale 13" descr="Petit cercle">
              <a:extLst>
                <a:ext uri="{FF2B5EF4-FFF2-40B4-BE49-F238E27FC236}">
                  <a16:creationId xmlns:a16="http://schemas.microsoft.com/office/drawing/2014/main" id="{AACC7310-A2F2-432D-A92A-471CE79CB6F6}"/>
                </a:ext>
              </a:extLst>
            </p:cNvPr>
            <p:cNvSpPr/>
            <p:nvPr/>
          </p:nvSpPr>
          <p:spPr bwMode="blackWhite">
            <a:xfrm>
              <a:off x="630076" y="2340784"/>
              <a:ext cx="409838" cy="409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dirty="0"/>
            </a:p>
          </p:txBody>
        </p:sp>
        <p:sp>
          <p:nvSpPr>
            <p:cNvPr id="52" name="Zone de texte 14" descr="Chiffre 1">
              <a:extLst>
                <a:ext uri="{FF2B5EF4-FFF2-40B4-BE49-F238E27FC236}">
                  <a16:creationId xmlns:a16="http://schemas.microsoft.com/office/drawing/2014/main" id="{3A4D6F41-ABA9-4650-9F98-8CCF491C88D5}"/>
                </a:ext>
              </a:extLst>
            </p:cNvPr>
            <p:cNvSpPr txBox="1">
              <a:spLocks noChangeAspect="1"/>
            </p:cNvSpPr>
            <p:nvPr/>
          </p:nvSpPr>
          <p:spPr bwMode="blackWhite">
            <a:xfrm>
              <a:off x="557029" y="2349427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5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B58D4152-FF17-4DBC-9B73-10684314F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71" y="1478105"/>
            <a:ext cx="6392167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 9"/>
          <p:cNvSpPr>
            <a:spLocks noGrp="1"/>
          </p:cNvSpPr>
          <p:nvPr>
            <p:ph type="title"/>
          </p:nvPr>
        </p:nvSpPr>
        <p:spPr>
          <a:xfrm>
            <a:off x="521207" y="1536192"/>
            <a:ext cx="9372805" cy="640080"/>
          </a:xfrm>
        </p:spPr>
        <p:txBody>
          <a:bodyPr rtlCol="0">
            <a:normAutofit/>
          </a:bodyPr>
          <a:lstStyle/>
          <a:p>
            <a:pPr rtl="0"/>
            <a:r>
              <a:rPr lang="fr-FR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Vous avez d’autres questions  ?</a:t>
            </a:r>
          </a:p>
        </p:txBody>
      </p:sp>
      <p:sp>
        <p:nvSpPr>
          <p:cNvPr id="5" name="Espace réservé du contenu 4"/>
          <p:cNvSpPr>
            <a:spLocks noGrp="1"/>
          </p:cNvSpPr>
          <p:nvPr>
            <p:ph sz="half" idx="4294967295"/>
          </p:nvPr>
        </p:nvSpPr>
        <p:spPr>
          <a:xfrm>
            <a:off x="541610" y="2614427"/>
            <a:ext cx="10564753" cy="1947741"/>
          </a:xfrm>
        </p:spPr>
        <p:txBody>
          <a:bodyPr rtlCol="0">
            <a:normAutofit/>
          </a:bodyPr>
          <a:lstStyle/>
          <a:p>
            <a:pPr>
              <a:lnSpc>
                <a:spcPts val="3600"/>
              </a:lnSpc>
              <a:spcBef>
                <a:spcPts val="1500"/>
              </a:spcBef>
              <a:spcAft>
                <a:spcPts val="0"/>
              </a:spcAft>
            </a:pP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  <a:hlinkClick r:id="rId3" tooltip="Visitez le blog de l’équipe PowerPoint (anglais uniquement)"/>
            </a:endParaRPr>
          </a:p>
          <a:p>
            <a:pPr>
              <a:lnSpc>
                <a:spcPts val="3600"/>
              </a:lnSpc>
              <a:spcBef>
                <a:spcPts val="1500"/>
              </a:spcBef>
              <a:spcAft>
                <a:spcPts val="0"/>
              </a:spcAft>
            </a:pP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Visitez le site web coursinfo.fr"/>
              </a:rPr>
              <a:t>Visitez le site web Coursinfo.fr</a:t>
            </a:r>
            <a:endParaRPr lang="fr-FR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1F5244-9F16-4C88-9FAB-2137D4E11E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27" y="3106824"/>
            <a:ext cx="1285714" cy="123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Secteu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113</TotalTime>
  <Words>563</Words>
  <Application>Microsoft Office PowerPoint</Application>
  <PresentationFormat>Grand écran</PresentationFormat>
  <Paragraphs>83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SimHei</vt:lpstr>
      <vt:lpstr>Arial</vt:lpstr>
      <vt:lpstr>Calibri</vt:lpstr>
      <vt:lpstr>Century Gothic</vt:lpstr>
      <vt:lpstr>Segoe UI</vt:lpstr>
      <vt:lpstr>Segoe UI Light</vt:lpstr>
      <vt:lpstr>Segoe UI Semibold</vt:lpstr>
      <vt:lpstr>Times New Roman</vt:lpstr>
      <vt:lpstr>Wingdings 3</vt:lpstr>
      <vt:lpstr>Secteur</vt:lpstr>
      <vt:lpstr>Bienvenue sur Coursinfo.fr</vt:lpstr>
      <vt:lpstr>Un ordinateur c’est quoi ?</vt:lpstr>
      <vt:lpstr>A quoi sert un ordinateur ?</vt:lpstr>
      <vt:lpstr>Quels sont les composants d’un ordinateur ?</vt:lpstr>
      <vt:lpstr>Le système d’exploitation c’est quoi ?</vt:lpstr>
      <vt:lpstr>Une application c’est quoi ?</vt:lpstr>
      <vt:lpstr>Comment marche un ordinateur ?</vt:lpstr>
      <vt:lpstr>Vous avez d’autres questions  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Morvan Marcel</dc:creator>
  <cp:lastModifiedBy>Morvan Marcel</cp:lastModifiedBy>
  <cp:revision>9</cp:revision>
  <dcterms:created xsi:type="dcterms:W3CDTF">2018-04-19T12:15:55Z</dcterms:created>
  <dcterms:modified xsi:type="dcterms:W3CDTF">2018-04-19T14:09:20Z</dcterms:modified>
</cp:coreProperties>
</file>